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77" r:id="rId5"/>
    <p:sldId id="259" r:id="rId6"/>
    <p:sldId id="260" r:id="rId7"/>
    <p:sldId id="278"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6FEB54-F688-5DC7-FF4F-D784A7D2F1EA}" name="Stefan Behle (fasciotens GmbH)" initials="SG" userId="S::behle@fasciotens.de::6c7b496f-55e7-4551-9c59-d042227093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Wednesday, March 8, 2023</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‹Nr.›</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762041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Wednesday, March 8, 2023</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‹Nr.›</a:t>
            </a:fld>
            <a:endParaRPr lang="en-US"/>
          </a:p>
        </p:txBody>
      </p:sp>
    </p:spTree>
    <p:extLst>
      <p:ext uri="{BB962C8B-B14F-4D97-AF65-F5344CB8AC3E}">
        <p14:creationId xmlns:p14="http://schemas.microsoft.com/office/powerpoint/2010/main" val="4195782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Wednesday, March 8, 2023</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‹Nr.›</a:t>
            </a:fld>
            <a:endParaRPr lang="en-US"/>
          </a:p>
        </p:txBody>
      </p:sp>
    </p:spTree>
    <p:extLst>
      <p:ext uri="{BB962C8B-B14F-4D97-AF65-F5344CB8AC3E}">
        <p14:creationId xmlns:p14="http://schemas.microsoft.com/office/powerpoint/2010/main" val="254293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Wednesday, March 8, 2023</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‹Nr.›</a:t>
            </a:fld>
            <a:endParaRPr lang="en-US"/>
          </a:p>
        </p:txBody>
      </p:sp>
    </p:spTree>
    <p:extLst>
      <p:ext uri="{BB962C8B-B14F-4D97-AF65-F5344CB8AC3E}">
        <p14:creationId xmlns:p14="http://schemas.microsoft.com/office/powerpoint/2010/main" val="169015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Wednesday, March 8, 2023</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‹Nr.›</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248050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Wednesday, March 8, 2023</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‹Nr.›</a:t>
            </a:fld>
            <a:endParaRPr lang="en-US"/>
          </a:p>
        </p:txBody>
      </p:sp>
    </p:spTree>
    <p:extLst>
      <p:ext uri="{BB962C8B-B14F-4D97-AF65-F5344CB8AC3E}">
        <p14:creationId xmlns:p14="http://schemas.microsoft.com/office/powerpoint/2010/main" val="152081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Wednesday, March 8, 2023</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‹Nr.›</a:t>
            </a:fld>
            <a:endParaRPr lang="en-US"/>
          </a:p>
        </p:txBody>
      </p:sp>
    </p:spTree>
    <p:extLst>
      <p:ext uri="{BB962C8B-B14F-4D97-AF65-F5344CB8AC3E}">
        <p14:creationId xmlns:p14="http://schemas.microsoft.com/office/powerpoint/2010/main" val="2677499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Wednesday, March 8, 2023</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‹Nr.›</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720369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Wednesday, March 8, 2023</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‹Nr.›</a:t>
            </a:fld>
            <a:endParaRPr lang="en-US"/>
          </a:p>
        </p:txBody>
      </p:sp>
    </p:spTree>
    <p:extLst>
      <p:ext uri="{BB962C8B-B14F-4D97-AF65-F5344CB8AC3E}">
        <p14:creationId xmlns:p14="http://schemas.microsoft.com/office/powerpoint/2010/main" val="123472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Wednesday, March 8, 2023</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‹Nr.›</a:t>
            </a:fld>
            <a:endParaRPr lang="en-US"/>
          </a:p>
        </p:txBody>
      </p:sp>
    </p:spTree>
    <p:extLst>
      <p:ext uri="{BB962C8B-B14F-4D97-AF65-F5344CB8AC3E}">
        <p14:creationId xmlns:p14="http://schemas.microsoft.com/office/powerpoint/2010/main" val="3921665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Wednesday, March 8, 2023</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‹Nr.›</a:t>
            </a:fld>
            <a:endParaRPr lang="en-US"/>
          </a:p>
        </p:txBody>
      </p:sp>
    </p:spTree>
    <p:extLst>
      <p:ext uri="{BB962C8B-B14F-4D97-AF65-F5344CB8AC3E}">
        <p14:creationId xmlns:p14="http://schemas.microsoft.com/office/powerpoint/2010/main" val="496747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Wednesday, March 8, 2023</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‹Nr.›</a:t>
            </a:fld>
            <a:endParaRPr lang="en-US"/>
          </a:p>
        </p:txBody>
      </p:sp>
    </p:spTree>
    <p:extLst>
      <p:ext uri="{BB962C8B-B14F-4D97-AF65-F5344CB8AC3E}">
        <p14:creationId xmlns:p14="http://schemas.microsoft.com/office/powerpoint/2010/main" val="3037438976"/>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1153831" y="1384787"/>
            <a:ext cx="3565524" cy="2384898"/>
          </a:xfrm>
        </p:spPr>
        <p:txBody>
          <a:bodyPr anchor="b">
            <a:normAutofit fontScale="90000"/>
          </a:bodyPr>
          <a:lstStyle/>
          <a:p>
            <a:r>
              <a:rPr lang="en-US" sz="4800" dirty="0"/>
              <a:t>The EHS Open Abdomen Registry </a:t>
            </a:r>
          </a:p>
        </p:txBody>
      </p:sp>
      <p:grpSp>
        <p:nvGrpSpPr>
          <p:cNvPr id="11" name="Group 10">
            <a:extLst>
              <a:ext uri="{FF2B5EF4-FFF2-40B4-BE49-F238E27FC236}">
                <a16:creationId xmlns:a16="http://schemas.microsoft.com/office/drawing/2014/main" id="{4592A8CB-0B0A-43A5-86F4-712B0C4696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850" y="444676"/>
            <a:ext cx="667802" cy="631474"/>
            <a:chOff x="10478914" y="1506691"/>
            <a:chExt cx="667802" cy="631474"/>
          </a:xfrm>
        </p:grpSpPr>
        <p:sp>
          <p:nvSpPr>
            <p:cNvPr id="12" name="Freeform: Shape 11">
              <a:extLst>
                <a:ext uri="{FF2B5EF4-FFF2-40B4-BE49-F238E27FC236}">
                  <a16:creationId xmlns:a16="http://schemas.microsoft.com/office/drawing/2014/main" id="{4C63B2AC-3D19-416D-A37F-2DDA8A3651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Oval 12">
              <a:extLst>
                <a:ext uri="{FF2B5EF4-FFF2-40B4-BE49-F238E27FC236}">
                  <a16:creationId xmlns:a16="http://schemas.microsoft.com/office/drawing/2014/main" id="{8A474391-1271-45F9-A39C-8641371AB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4" name="Picture 3" descr="Sphäre aus Gitter und Knoten">
            <a:extLst>
              <a:ext uri="{FF2B5EF4-FFF2-40B4-BE49-F238E27FC236}">
                <a16:creationId xmlns:a16="http://schemas.microsoft.com/office/drawing/2014/main" id="{6840360A-B403-2B6F-4A86-381C19BCE81C}"/>
              </a:ext>
            </a:extLst>
          </p:cNvPr>
          <p:cNvPicPr>
            <a:picLocks noChangeAspect="1"/>
          </p:cNvPicPr>
          <p:nvPr/>
        </p:nvPicPr>
        <p:blipFill rotWithShape="1">
          <a:blip r:embed="rId2"/>
          <a:srcRect l="18542"/>
          <a:stretch/>
        </p:blipFill>
        <p:spPr>
          <a:xfrm>
            <a:off x="4743449" y="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15" name="Rectangle 14">
            <a:extLst>
              <a:ext uri="{FF2B5EF4-FFF2-40B4-BE49-F238E27FC236}">
                <a16:creationId xmlns:a16="http://schemas.microsoft.com/office/drawing/2014/main" id="{41AC6C06-99FE-4BA1-BC82-8406A424C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1219" y="543322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 name="Picture 2" descr="European Hernia Society | Welcome to the European Hernia Society">
            <a:extLst>
              <a:ext uri="{FF2B5EF4-FFF2-40B4-BE49-F238E27FC236}">
                <a16:creationId xmlns:a16="http://schemas.microsoft.com/office/drawing/2014/main" id="{99BB2C13-62A8-7E49-B091-B66CCA7845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52" y="4504749"/>
            <a:ext cx="3400745" cy="1089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765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402460" y="2236034"/>
            <a:ext cx="3456715" cy="3143252"/>
          </a:xfrm>
        </p:spPr>
        <p:txBody>
          <a:bodyPr anchor="ctr">
            <a:noAutofit/>
          </a:bodyPr>
          <a:lstStyle/>
          <a:p>
            <a:r>
              <a:rPr lang="de-DE" sz="2800" noProof="1"/>
              <a:t>If the patient has no comorbidities, you will be directed to the next category. </a:t>
            </a:r>
            <a:br>
              <a:rPr lang="de-DE" sz="2800" noProof="1"/>
            </a:br>
            <a:r>
              <a:rPr lang="de-DE" sz="2800" noProof="1"/>
              <a:t>If yes, more fields to enter the data will appear.</a:t>
            </a:r>
            <a:br>
              <a:rPr lang="de-DE" sz="2800" noProof="1"/>
            </a:br>
            <a:br>
              <a:rPr lang="de-DE" sz="2800" noProof="1"/>
            </a:br>
            <a:r>
              <a:rPr lang="de-DE" sz="2800" noProof="1"/>
              <a:t>Additional information is available via the info icon (e.g. for scores).</a:t>
            </a:r>
          </a:p>
        </p:txBody>
      </p:sp>
      <p:sp>
        <p:nvSpPr>
          <p:cNvPr id="4" name="Titel 1">
            <a:extLst>
              <a:ext uri="{FF2B5EF4-FFF2-40B4-BE49-F238E27FC236}">
                <a16:creationId xmlns:a16="http://schemas.microsoft.com/office/drawing/2014/main" id="{AE8FD1E7-11B1-8919-27F0-ED782F7D67CE}"/>
              </a:ext>
            </a:extLst>
          </p:cNvPr>
          <p:cNvSpPr txBox="1">
            <a:spLocks/>
          </p:cNvSpPr>
          <p:nvPr/>
        </p:nvSpPr>
        <p:spPr>
          <a:xfrm>
            <a:off x="-483577" y="0"/>
            <a:ext cx="4235176" cy="838005"/>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lang="en-US" sz="6400" kern="1200">
                <a:solidFill>
                  <a:schemeClr val="tx1"/>
                </a:solidFill>
                <a:latin typeface="+mj-lt"/>
                <a:ea typeface="+mj-ea"/>
                <a:cs typeface="+mj-cs"/>
              </a:defRPr>
            </a:lvl1pPr>
          </a:lstStyle>
          <a:p>
            <a:pPr algn="ctr"/>
            <a:r>
              <a:rPr lang="de-DE" sz="2800" b="1" dirty="0" err="1"/>
              <a:t>Comorbidities</a:t>
            </a:r>
            <a:endParaRPr lang="de-DE" sz="2800" b="1" dirty="0"/>
          </a:p>
        </p:txBody>
      </p:sp>
      <p:pic>
        <p:nvPicPr>
          <p:cNvPr id="6" name="Grafik 5">
            <a:extLst>
              <a:ext uri="{FF2B5EF4-FFF2-40B4-BE49-F238E27FC236}">
                <a16:creationId xmlns:a16="http://schemas.microsoft.com/office/drawing/2014/main" id="{E4F6B0ED-5E97-15A6-20E7-5770743F84BC}"/>
              </a:ext>
            </a:extLst>
          </p:cNvPr>
          <p:cNvPicPr>
            <a:picLocks noChangeAspect="1"/>
          </p:cNvPicPr>
          <p:nvPr/>
        </p:nvPicPr>
        <p:blipFill rotWithShape="1">
          <a:blip r:embed="rId2"/>
          <a:srcRect l="806" t="23333" r="22593" b="5589"/>
          <a:stretch/>
        </p:blipFill>
        <p:spPr>
          <a:xfrm>
            <a:off x="4034118" y="1370380"/>
            <a:ext cx="7879976" cy="4874559"/>
          </a:xfrm>
          <a:prstGeom prst="rect">
            <a:avLst/>
          </a:prstGeom>
        </p:spPr>
      </p:pic>
    </p:spTree>
    <p:extLst>
      <p:ext uri="{BB962C8B-B14F-4D97-AF65-F5344CB8AC3E}">
        <p14:creationId xmlns:p14="http://schemas.microsoft.com/office/powerpoint/2010/main" val="3805536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436068" y="1201239"/>
            <a:ext cx="4006650" cy="3143252"/>
          </a:xfrm>
        </p:spPr>
        <p:txBody>
          <a:bodyPr anchor="ctr">
            <a:noAutofit/>
          </a:bodyPr>
          <a:lstStyle/>
          <a:p>
            <a:r>
              <a:rPr lang="de-DE" sz="2800" noProof="1"/>
              <a:t>Other comorbities can be specified in a free text field. </a:t>
            </a:r>
          </a:p>
        </p:txBody>
      </p:sp>
      <p:sp>
        <p:nvSpPr>
          <p:cNvPr id="8" name="Titel 1">
            <a:extLst>
              <a:ext uri="{FF2B5EF4-FFF2-40B4-BE49-F238E27FC236}">
                <a16:creationId xmlns:a16="http://schemas.microsoft.com/office/drawing/2014/main" id="{987897FD-BDA5-7125-866D-FD46CEEB03C0}"/>
              </a:ext>
            </a:extLst>
          </p:cNvPr>
          <p:cNvSpPr txBox="1">
            <a:spLocks/>
          </p:cNvSpPr>
          <p:nvPr/>
        </p:nvSpPr>
        <p:spPr>
          <a:xfrm>
            <a:off x="-457200" y="0"/>
            <a:ext cx="4235176" cy="838005"/>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lang="en-US" sz="6400" kern="1200">
                <a:solidFill>
                  <a:schemeClr val="tx1"/>
                </a:solidFill>
                <a:latin typeface="+mj-lt"/>
                <a:ea typeface="+mj-ea"/>
                <a:cs typeface="+mj-cs"/>
              </a:defRPr>
            </a:lvl1pPr>
          </a:lstStyle>
          <a:p>
            <a:pPr algn="ctr"/>
            <a:r>
              <a:rPr lang="de-DE" sz="2800" b="1" dirty="0" err="1"/>
              <a:t>Comorbidities</a:t>
            </a:r>
            <a:endParaRPr lang="de-DE" sz="2800" b="1" dirty="0"/>
          </a:p>
        </p:txBody>
      </p:sp>
      <p:pic>
        <p:nvPicPr>
          <p:cNvPr id="11" name="Grafik 10">
            <a:extLst>
              <a:ext uri="{FF2B5EF4-FFF2-40B4-BE49-F238E27FC236}">
                <a16:creationId xmlns:a16="http://schemas.microsoft.com/office/drawing/2014/main" id="{8D0786B8-4060-6796-4AFF-78AE95F1CE06}"/>
              </a:ext>
            </a:extLst>
          </p:cNvPr>
          <p:cNvPicPr>
            <a:picLocks noChangeAspect="1"/>
          </p:cNvPicPr>
          <p:nvPr/>
        </p:nvPicPr>
        <p:blipFill rotWithShape="1">
          <a:blip r:embed="rId2"/>
          <a:srcRect l="1068" t="38824" r="29586" b="6372"/>
          <a:stretch/>
        </p:blipFill>
        <p:spPr>
          <a:xfrm>
            <a:off x="4381267" y="1087718"/>
            <a:ext cx="7133664" cy="3758453"/>
          </a:xfrm>
          <a:prstGeom prst="rect">
            <a:avLst/>
          </a:prstGeom>
        </p:spPr>
      </p:pic>
      <p:sp>
        <p:nvSpPr>
          <p:cNvPr id="12" name="Pfeil: nach rechts 11">
            <a:extLst>
              <a:ext uri="{FF2B5EF4-FFF2-40B4-BE49-F238E27FC236}">
                <a16:creationId xmlns:a16="http://schemas.microsoft.com/office/drawing/2014/main" id="{5B9860BA-8525-929E-D4AE-8B2194469020}"/>
              </a:ext>
            </a:extLst>
          </p:cNvPr>
          <p:cNvSpPr/>
          <p:nvPr/>
        </p:nvSpPr>
        <p:spPr>
          <a:xfrm rot="8428860">
            <a:off x="6075482" y="2684886"/>
            <a:ext cx="3603812" cy="245254"/>
          </a:xfrm>
          <a:prstGeom prst="rightArrow">
            <a:avLst>
              <a:gd name="adj1" fmla="val 10729"/>
              <a:gd name="adj2" fmla="val 1126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36619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265510" y="1095839"/>
            <a:ext cx="4006650" cy="3143252"/>
          </a:xfrm>
        </p:spPr>
        <p:txBody>
          <a:bodyPr anchor="ctr">
            <a:noAutofit/>
          </a:bodyPr>
          <a:lstStyle/>
          <a:p>
            <a:r>
              <a:rPr lang="de-DE" sz="2800" noProof="1"/>
              <a:t>Categorized comorbidities are asked to be graded according to there severety (SOC score)</a:t>
            </a:r>
          </a:p>
        </p:txBody>
      </p:sp>
      <p:sp>
        <p:nvSpPr>
          <p:cNvPr id="5" name="Titel 1">
            <a:extLst>
              <a:ext uri="{FF2B5EF4-FFF2-40B4-BE49-F238E27FC236}">
                <a16:creationId xmlns:a16="http://schemas.microsoft.com/office/drawing/2014/main" id="{9F2AD6C1-DEB5-1600-FB3E-4B65A5037AEF}"/>
              </a:ext>
            </a:extLst>
          </p:cNvPr>
          <p:cNvSpPr txBox="1">
            <a:spLocks/>
          </p:cNvSpPr>
          <p:nvPr/>
        </p:nvSpPr>
        <p:spPr>
          <a:xfrm>
            <a:off x="-457200" y="0"/>
            <a:ext cx="4235176" cy="838005"/>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lang="en-US" sz="6400" kern="1200">
                <a:solidFill>
                  <a:schemeClr val="tx1"/>
                </a:solidFill>
                <a:latin typeface="+mj-lt"/>
                <a:ea typeface="+mj-ea"/>
                <a:cs typeface="+mj-cs"/>
              </a:defRPr>
            </a:lvl1pPr>
          </a:lstStyle>
          <a:p>
            <a:pPr algn="ctr"/>
            <a:r>
              <a:rPr lang="de-DE" sz="2800" b="1" dirty="0" err="1"/>
              <a:t>Comorbidities</a:t>
            </a:r>
            <a:endParaRPr lang="de-DE" sz="2800" b="1" dirty="0"/>
          </a:p>
        </p:txBody>
      </p:sp>
      <p:pic>
        <p:nvPicPr>
          <p:cNvPr id="6" name="Grafik 5">
            <a:extLst>
              <a:ext uri="{FF2B5EF4-FFF2-40B4-BE49-F238E27FC236}">
                <a16:creationId xmlns:a16="http://schemas.microsoft.com/office/drawing/2014/main" id="{9024026B-94CD-AB84-D27C-64F511FC7FB6}"/>
              </a:ext>
            </a:extLst>
          </p:cNvPr>
          <p:cNvPicPr>
            <a:picLocks noChangeAspect="1"/>
          </p:cNvPicPr>
          <p:nvPr/>
        </p:nvPicPr>
        <p:blipFill rotWithShape="1">
          <a:blip r:embed="rId2"/>
          <a:srcRect l="1753" t="53259" r="51630" b="22666"/>
          <a:stretch/>
        </p:blipFill>
        <p:spPr>
          <a:xfrm>
            <a:off x="4348360" y="3618085"/>
            <a:ext cx="7510522" cy="2585720"/>
          </a:xfrm>
          <a:prstGeom prst="rect">
            <a:avLst/>
          </a:prstGeom>
        </p:spPr>
      </p:pic>
    </p:spTree>
    <p:extLst>
      <p:ext uri="{BB962C8B-B14F-4D97-AF65-F5344CB8AC3E}">
        <p14:creationId xmlns:p14="http://schemas.microsoft.com/office/powerpoint/2010/main" val="3932877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203460" y="1295800"/>
            <a:ext cx="4235175" cy="5192558"/>
          </a:xfrm>
        </p:spPr>
        <p:txBody>
          <a:bodyPr anchor="ctr">
            <a:noAutofit/>
          </a:bodyPr>
          <a:lstStyle/>
          <a:p>
            <a:r>
              <a:rPr lang="de-DE" sz="2800" noProof="1"/>
              <a:t>Previous surgery is considered to be a procedure that leads to secondary surgery with the need for OAT (e.g. bowel resection with anastomosis, anastomotic leakage and OAT due to secondary peritonitis)</a:t>
            </a:r>
          </a:p>
        </p:txBody>
      </p:sp>
      <p:sp>
        <p:nvSpPr>
          <p:cNvPr id="6" name="Titel 1">
            <a:extLst>
              <a:ext uri="{FF2B5EF4-FFF2-40B4-BE49-F238E27FC236}">
                <a16:creationId xmlns:a16="http://schemas.microsoft.com/office/drawing/2014/main" id="{6E791FB7-3F1E-7F4F-8594-65608A1B7547}"/>
              </a:ext>
            </a:extLst>
          </p:cNvPr>
          <p:cNvSpPr txBox="1">
            <a:spLocks/>
          </p:cNvSpPr>
          <p:nvPr/>
        </p:nvSpPr>
        <p:spPr>
          <a:xfrm>
            <a:off x="336824" y="116619"/>
            <a:ext cx="5759176" cy="838005"/>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lang="en-US" sz="6400" kern="1200">
                <a:solidFill>
                  <a:schemeClr val="tx1"/>
                </a:solidFill>
                <a:latin typeface="+mj-lt"/>
                <a:ea typeface="+mj-ea"/>
                <a:cs typeface="+mj-cs"/>
              </a:defRPr>
            </a:lvl1pPr>
          </a:lstStyle>
          <a:p>
            <a:r>
              <a:rPr lang="de-DE" sz="2800" b="1" dirty="0"/>
              <a:t>General </a:t>
            </a:r>
            <a:r>
              <a:rPr lang="de-DE" sz="2800" b="1" dirty="0" err="1"/>
              <a:t>procedures</a:t>
            </a:r>
            <a:r>
              <a:rPr lang="de-DE" sz="2800" b="1" dirty="0"/>
              <a:t> </a:t>
            </a:r>
          </a:p>
          <a:p>
            <a:r>
              <a:rPr lang="de-DE" sz="2800" b="1" dirty="0" err="1"/>
              <a:t>preceding</a:t>
            </a:r>
            <a:r>
              <a:rPr lang="de-DE" sz="2800" b="1" dirty="0"/>
              <a:t> </a:t>
            </a:r>
          </a:p>
        </p:txBody>
      </p:sp>
      <p:pic>
        <p:nvPicPr>
          <p:cNvPr id="7" name="Grafik 6">
            <a:extLst>
              <a:ext uri="{FF2B5EF4-FFF2-40B4-BE49-F238E27FC236}">
                <a16:creationId xmlns:a16="http://schemas.microsoft.com/office/drawing/2014/main" id="{C229DC5C-305F-7937-3A81-5E4E30DD6596}"/>
              </a:ext>
            </a:extLst>
          </p:cNvPr>
          <p:cNvPicPr>
            <a:picLocks noChangeAspect="1"/>
          </p:cNvPicPr>
          <p:nvPr/>
        </p:nvPicPr>
        <p:blipFill rotWithShape="1">
          <a:blip r:embed="rId2"/>
          <a:srcRect l="1062" t="16740" r="29210" b="6223"/>
          <a:stretch/>
        </p:blipFill>
        <p:spPr>
          <a:xfrm>
            <a:off x="4682216" y="954624"/>
            <a:ext cx="7172960" cy="5283200"/>
          </a:xfrm>
          <a:prstGeom prst="rect">
            <a:avLst/>
          </a:prstGeom>
        </p:spPr>
      </p:pic>
    </p:spTree>
    <p:extLst>
      <p:ext uri="{BB962C8B-B14F-4D97-AF65-F5344CB8AC3E}">
        <p14:creationId xmlns:p14="http://schemas.microsoft.com/office/powerpoint/2010/main" val="1130460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307731" y="2185108"/>
            <a:ext cx="3098176" cy="3831145"/>
          </a:xfrm>
        </p:spPr>
        <p:txBody>
          <a:bodyPr anchor="ctr">
            <a:noAutofit/>
          </a:bodyPr>
          <a:lstStyle/>
          <a:p>
            <a:r>
              <a:rPr lang="de-DE" sz="2000" noProof="1"/>
              <a:t>This is a key category of the registry. </a:t>
            </a:r>
            <a:br>
              <a:rPr lang="de-DE" sz="2000" noProof="1"/>
            </a:br>
            <a:br>
              <a:rPr lang="de-DE" sz="2000" noProof="1"/>
            </a:br>
            <a:r>
              <a:rPr lang="de-DE" sz="2000" noProof="1"/>
              <a:t>Please take care of entering the correct dates.</a:t>
            </a:r>
            <a:br>
              <a:rPr lang="de-DE" sz="2000" noProof="1"/>
            </a:br>
            <a:br>
              <a:rPr lang="de-DE" sz="2000" noProof="1"/>
            </a:br>
            <a:br>
              <a:rPr lang="de-DE" sz="2000" noProof="1"/>
            </a:br>
            <a:r>
              <a:rPr lang="de-DE" sz="2000" noProof="1"/>
              <a:t>The indication of the OAT can be given as trauma, peritonitis, ACS, burst abdomen or other (free text)</a:t>
            </a:r>
          </a:p>
        </p:txBody>
      </p:sp>
      <p:sp>
        <p:nvSpPr>
          <p:cNvPr id="6" name="Titel 1">
            <a:extLst>
              <a:ext uri="{FF2B5EF4-FFF2-40B4-BE49-F238E27FC236}">
                <a16:creationId xmlns:a16="http://schemas.microsoft.com/office/drawing/2014/main" id="{C80B0561-C138-6D34-41B2-E1DC51F93247}"/>
              </a:ext>
            </a:extLst>
          </p:cNvPr>
          <p:cNvSpPr txBox="1">
            <a:spLocks/>
          </p:cNvSpPr>
          <p:nvPr/>
        </p:nvSpPr>
        <p:spPr>
          <a:xfrm>
            <a:off x="307731" y="123338"/>
            <a:ext cx="4006650" cy="838005"/>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lang="en-US" sz="6400" kern="1200">
                <a:solidFill>
                  <a:schemeClr val="tx1"/>
                </a:solidFill>
                <a:latin typeface="+mj-lt"/>
                <a:ea typeface="+mj-ea"/>
                <a:cs typeface="+mj-cs"/>
              </a:defRPr>
            </a:lvl1pPr>
          </a:lstStyle>
          <a:p>
            <a:r>
              <a:rPr lang="de-DE" sz="2800" b="1" dirty="0"/>
              <a:t>Management </a:t>
            </a:r>
            <a:r>
              <a:rPr lang="de-DE" sz="2800" b="1" dirty="0" err="1"/>
              <a:t>of</a:t>
            </a:r>
            <a:r>
              <a:rPr lang="de-DE" sz="2800" b="1" dirty="0"/>
              <a:t> </a:t>
            </a:r>
            <a:r>
              <a:rPr lang="de-DE" sz="2800" b="1" dirty="0" err="1"/>
              <a:t>the</a:t>
            </a:r>
            <a:r>
              <a:rPr lang="de-DE" sz="2800" b="1" dirty="0"/>
              <a:t> open </a:t>
            </a:r>
            <a:r>
              <a:rPr lang="de-DE" sz="2800" b="1" dirty="0" err="1"/>
              <a:t>abdomen</a:t>
            </a:r>
            <a:endParaRPr lang="de-DE" sz="2800" b="1" dirty="0"/>
          </a:p>
        </p:txBody>
      </p:sp>
      <p:pic>
        <p:nvPicPr>
          <p:cNvPr id="7" name="Grafik 6">
            <a:extLst>
              <a:ext uri="{FF2B5EF4-FFF2-40B4-BE49-F238E27FC236}">
                <a16:creationId xmlns:a16="http://schemas.microsoft.com/office/drawing/2014/main" id="{54FEB90B-9092-331D-7ECC-902566097BA9}"/>
              </a:ext>
            </a:extLst>
          </p:cNvPr>
          <p:cNvPicPr>
            <a:picLocks noChangeAspect="1"/>
          </p:cNvPicPr>
          <p:nvPr/>
        </p:nvPicPr>
        <p:blipFill rotWithShape="1">
          <a:blip r:embed="rId2"/>
          <a:srcRect l="1461" t="16176" r="10958" b="4607"/>
          <a:stretch/>
        </p:blipFill>
        <p:spPr>
          <a:xfrm>
            <a:off x="3852581" y="1722747"/>
            <a:ext cx="8048065" cy="4852863"/>
          </a:xfrm>
          <a:prstGeom prst="rect">
            <a:avLst/>
          </a:prstGeom>
        </p:spPr>
      </p:pic>
      <p:pic>
        <p:nvPicPr>
          <p:cNvPr id="8" name="Grafik 7">
            <a:extLst>
              <a:ext uri="{FF2B5EF4-FFF2-40B4-BE49-F238E27FC236}">
                <a16:creationId xmlns:a16="http://schemas.microsoft.com/office/drawing/2014/main" id="{95BE8658-4475-9E34-3839-64577599867F}"/>
              </a:ext>
            </a:extLst>
          </p:cNvPr>
          <p:cNvPicPr>
            <a:picLocks noChangeAspect="1"/>
          </p:cNvPicPr>
          <p:nvPr/>
        </p:nvPicPr>
        <p:blipFill rotWithShape="1">
          <a:blip r:embed="rId2"/>
          <a:srcRect l="48970" t="28413" r="14300" b="48978"/>
          <a:stretch/>
        </p:blipFill>
        <p:spPr>
          <a:xfrm>
            <a:off x="5710438" y="941217"/>
            <a:ext cx="6062462" cy="2487783"/>
          </a:xfrm>
          <a:prstGeom prst="rect">
            <a:avLst/>
          </a:prstGeom>
          <a:ln w="28575">
            <a:solidFill>
              <a:srgbClr val="FF0000"/>
            </a:solidFill>
          </a:ln>
        </p:spPr>
      </p:pic>
    </p:spTree>
    <p:extLst>
      <p:ext uri="{BB962C8B-B14F-4D97-AF65-F5344CB8AC3E}">
        <p14:creationId xmlns:p14="http://schemas.microsoft.com/office/powerpoint/2010/main" val="3667094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297013" y="1661431"/>
            <a:ext cx="4147708" cy="3831145"/>
          </a:xfrm>
        </p:spPr>
        <p:txBody>
          <a:bodyPr anchor="ctr">
            <a:noAutofit/>
          </a:bodyPr>
          <a:lstStyle/>
          <a:p>
            <a:r>
              <a:rPr lang="de-DE" sz="2800" b="1" noProof="1"/>
              <a:t>1. Which material has direct contact to the intestines?</a:t>
            </a:r>
            <a:br>
              <a:rPr lang="de-DE" sz="2800" noProof="1"/>
            </a:br>
            <a:br>
              <a:rPr lang="de-DE" sz="2800" noProof="1"/>
            </a:br>
            <a:r>
              <a:rPr lang="de-DE" sz="1800" noProof="1"/>
              <a:t>2. Fascial traction applied?</a:t>
            </a:r>
            <a:br>
              <a:rPr lang="de-DE" sz="1800" noProof="1"/>
            </a:br>
            <a:br>
              <a:rPr lang="de-DE" sz="1800" noProof="1"/>
            </a:br>
            <a:r>
              <a:rPr lang="de-DE" sz="1800" noProof="1"/>
              <a:t>3. Negative-pressure wound therapy used?</a:t>
            </a:r>
          </a:p>
        </p:txBody>
      </p:sp>
      <p:sp>
        <p:nvSpPr>
          <p:cNvPr id="6" name="Titel 1">
            <a:extLst>
              <a:ext uri="{FF2B5EF4-FFF2-40B4-BE49-F238E27FC236}">
                <a16:creationId xmlns:a16="http://schemas.microsoft.com/office/drawing/2014/main" id="{C80B0561-C138-6D34-41B2-E1DC51F93247}"/>
              </a:ext>
            </a:extLst>
          </p:cNvPr>
          <p:cNvSpPr txBox="1">
            <a:spLocks/>
          </p:cNvSpPr>
          <p:nvPr/>
        </p:nvSpPr>
        <p:spPr>
          <a:xfrm>
            <a:off x="297012" y="158384"/>
            <a:ext cx="9274879" cy="838005"/>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lang="en-US" sz="6400" kern="1200">
                <a:solidFill>
                  <a:schemeClr val="tx1"/>
                </a:solidFill>
                <a:latin typeface="+mj-lt"/>
                <a:ea typeface="+mj-ea"/>
                <a:cs typeface="+mj-cs"/>
              </a:defRPr>
            </a:lvl1pPr>
          </a:lstStyle>
          <a:p>
            <a:r>
              <a:rPr lang="de-DE" sz="2800" b="1" dirty="0" err="1"/>
              <a:t>Three</a:t>
            </a:r>
            <a:r>
              <a:rPr lang="de-DE" sz="2800" b="1" dirty="0"/>
              <a:t> </a:t>
            </a:r>
            <a:r>
              <a:rPr lang="de-DE" sz="2800" b="1" dirty="0" err="1"/>
              <a:t>keyquestions</a:t>
            </a:r>
            <a:r>
              <a:rPr lang="de-DE" sz="2800" b="1" dirty="0"/>
              <a:t> </a:t>
            </a:r>
            <a:r>
              <a:rPr lang="de-DE" sz="2800" b="1" dirty="0" err="1"/>
              <a:t>of</a:t>
            </a:r>
            <a:r>
              <a:rPr lang="de-DE" sz="2800" b="1" dirty="0"/>
              <a:t> open </a:t>
            </a:r>
            <a:r>
              <a:rPr lang="de-DE" sz="2800" b="1" dirty="0" err="1"/>
              <a:t>abdomen</a:t>
            </a:r>
            <a:r>
              <a:rPr lang="de-DE" sz="2800" b="1" dirty="0"/>
              <a:t> </a:t>
            </a:r>
            <a:r>
              <a:rPr lang="de-DE" sz="2800" b="1" dirty="0" err="1"/>
              <a:t>management</a:t>
            </a:r>
            <a:endParaRPr lang="de-DE" sz="2800" b="1" dirty="0"/>
          </a:p>
        </p:txBody>
      </p:sp>
      <p:pic>
        <p:nvPicPr>
          <p:cNvPr id="9" name="Grafik 8">
            <a:extLst>
              <a:ext uri="{FF2B5EF4-FFF2-40B4-BE49-F238E27FC236}">
                <a16:creationId xmlns:a16="http://schemas.microsoft.com/office/drawing/2014/main" id="{C0775D79-FF8F-4D36-1720-00FB2E6440FA}"/>
              </a:ext>
            </a:extLst>
          </p:cNvPr>
          <p:cNvPicPr>
            <a:picLocks noChangeAspect="1"/>
          </p:cNvPicPr>
          <p:nvPr/>
        </p:nvPicPr>
        <p:blipFill rotWithShape="1">
          <a:blip r:embed="rId2"/>
          <a:srcRect l="1485" t="24226" r="50798" b="47399"/>
          <a:stretch/>
        </p:blipFill>
        <p:spPr>
          <a:xfrm>
            <a:off x="4507396" y="1991300"/>
            <a:ext cx="7253223" cy="2875400"/>
          </a:xfrm>
          <a:prstGeom prst="rect">
            <a:avLst/>
          </a:prstGeom>
        </p:spPr>
      </p:pic>
    </p:spTree>
    <p:extLst>
      <p:ext uri="{BB962C8B-B14F-4D97-AF65-F5344CB8AC3E}">
        <p14:creationId xmlns:p14="http://schemas.microsoft.com/office/powerpoint/2010/main" val="3825816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297013" y="1687808"/>
            <a:ext cx="3641941" cy="3831145"/>
          </a:xfrm>
        </p:spPr>
        <p:txBody>
          <a:bodyPr anchor="ctr">
            <a:noAutofit/>
          </a:bodyPr>
          <a:lstStyle/>
          <a:p>
            <a:r>
              <a:rPr lang="de-DE" sz="1800" noProof="1"/>
              <a:t>1. </a:t>
            </a:r>
            <a:r>
              <a:rPr lang="en-US" sz="1800" noProof="1"/>
              <a:t>Which material has direct contact to the intestines</a:t>
            </a:r>
            <a:r>
              <a:rPr lang="de-DE" sz="1800" noProof="1"/>
              <a:t>?</a:t>
            </a:r>
            <a:br>
              <a:rPr lang="de-DE" sz="2800" noProof="1"/>
            </a:br>
            <a:br>
              <a:rPr lang="de-DE" sz="2800" noProof="1"/>
            </a:br>
            <a:r>
              <a:rPr lang="de-DE" sz="2800" b="1" noProof="1"/>
              <a:t>2. Fascial traction applied?</a:t>
            </a:r>
            <a:br>
              <a:rPr lang="de-DE" sz="2800" noProof="1"/>
            </a:br>
            <a:br>
              <a:rPr lang="de-DE" sz="2800" noProof="1"/>
            </a:br>
            <a:r>
              <a:rPr lang="de-DE" sz="1800" noProof="1"/>
              <a:t>3. Negative-pressure wound therapy used?</a:t>
            </a:r>
          </a:p>
        </p:txBody>
      </p:sp>
      <p:sp>
        <p:nvSpPr>
          <p:cNvPr id="12" name="Textfeld 11">
            <a:extLst>
              <a:ext uri="{FF2B5EF4-FFF2-40B4-BE49-F238E27FC236}">
                <a16:creationId xmlns:a16="http://schemas.microsoft.com/office/drawing/2014/main" id="{95802115-0038-90AB-6DC5-6DE9329CC4C5}"/>
              </a:ext>
            </a:extLst>
          </p:cNvPr>
          <p:cNvSpPr txBox="1"/>
          <p:nvPr/>
        </p:nvSpPr>
        <p:spPr>
          <a:xfrm>
            <a:off x="214837" y="89297"/>
            <a:ext cx="1011486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800" b="1" dirty="0" err="1"/>
              <a:t>Three</a:t>
            </a:r>
            <a:r>
              <a:rPr lang="de-DE" sz="2800" b="1" dirty="0"/>
              <a:t> </a:t>
            </a:r>
            <a:r>
              <a:rPr lang="de-DE" sz="2800" b="1" dirty="0" err="1"/>
              <a:t>keyquestions</a:t>
            </a:r>
            <a:r>
              <a:rPr lang="de-DE" sz="2800" b="1" dirty="0"/>
              <a:t> </a:t>
            </a:r>
            <a:r>
              <a:rPr lang="de-DE" sz="2800" b="1" dirty="0" err="1"/>
              <a:t>of</a:t>
            </a:r>
            <a:r>
              <a:rPr lang="de-DE" sz="2800" b="1" dirty="0"/>
              <a:t> open </a:t>
            </a:r>
            <a:r>
              <a:rPr lang="de-DE" sz="2800" b="1" dirty="0" err="1"/>
              <a:t>abdomen</a:t>
            </a:r>
            <a:r>
              <a:rPr lang="de-DE" sz="2800" b="1" dirty="0"/>
              <a:t> </a:t>
            </a:r>
            <a:r>
              <a:rPr lang="de-DE" sz="2800" b="1" dirty="0" err="1"/>
              <a:t>management</a:t>
            </a:r>
            <a:endParaRPr kumimoji="0" lang="de-DE" sz="2800" b="1" i="0" u="none" strike="noStrike" kern="1200" cap="none" spc="0" normalizeH="0" baseline="0" noProof="0" dirty="0">
              <a:ln>
                <a:noFill/>
              </a:ln>
              <a:solidFill>
                <a:srgbClr val="FFFFFF"/>
              </a:solidFill>
              <a:effectLst/>
              <a:uLnTx/>
              <a:uFillTx/>
              <a:latin typeface="Avenir Next LT Pro"/>
              <a:ea typeface="+mn-ea"/>
              <a:cs typeface="+mn-cs"/>
            </a:endParaRPr>
          </a:p>
        </p:txBody>
      </p:sp>
      <p:pic>
        <p:nvPicPr>
          <p:cNvPr id="3" name="Grafik 2">
            <a:extLst>
              <a:ext uri="{FF2B5EF4-FFF2-40B4-BE49-F238E27FC236}">
                <a16:creationId xmlns:a16="http://schemas.microsoft.com/office/drawing/2014/main" id="{9EF32135-45AA-D994-DCDD-5BEEBCA6960C}"/>
              </a:ext>
            </a:extLst>
          </p:cNvPr>
          <p:cNvPicPr>
            <a:picLocks noChangeAspect="1"/>
          </p:cNvPicPr>
          <p:nvPr/>
        </p:nvPicPr>
        <p:blipFill rotWithShape="1">
          <a:blip r:embed="rId2"/>
          <a:srcRect l="1192" t="52820" r="50602" b="9011"/>
          <a:stretch/>
        </p:blipFill>
        <p:spPr>
          <a:xfrm>
            <a:off x="3818375" y="1066013"/>
            <a:ext cx="7131936" cy="3764679"/>
          </a:xfrm>
          <a:prstGeom prst="rect">
            <a:avLst/>
          </a:prstGeom>
        </p:spPr>
      </p:pic>
      <p:pic>
        <p:nvPicPr>
          <p:cNvPr id="7" name="Grafik 6">
            <a:extLst>
              <a:ext uri="{FF2B5EF4-FFF2-40B4-BE49-F238E27FC236}">
                <a16:creationId xmlns:a16="http://schemas.microsoft.com/office/drawing/2014/main" id="{6B8E5285-CA56-260C-73F3-AFB83BF4CD01}"/>
              </a:ext>
            </a:extLst>
          </p:cNvPr>
          <p:cNvPicPr>
            <a:picLocks noChangeAspect="1"/>
          </p:cNvPicPr>
          <p:nvPr/>
        </p:nvPicPr>
        <p:blipFill rotWithShape="1">
          <a:blip r:embed="rId3"/>
          <a:srcRect l="49173" t="51765" r="2811" b="30784"/>
          <a:stretch/>
        </p:blipFill>
        <p:spPr>
          <a:xfrm>
            <a:off x="5546910" y="4444253"/>
            <a:ext cx="6465716" cy="1566581"/>
          </a:xfrm>
          <a:prstGeom prst="rect">
            <a:avLst/>
          </a:prstGeom>
        </p:spPr>
      </p:pic>
    </p:spTree>
    <p:extLst>
      <p:ext uri="{BB962C8B-B14F-4D97-AF65-F5344CB8AC3E}">
        <p14:creationId xmlns:p14="http://schemas.microsoft.com/office/powerpoint/2010/main" val="350201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297013" y="1661431"/>
            <a:ext cx="3998657" cy="3831145"/>
          </a:xfrm>
        </p:spPr>
        <p:txBody>
          <a:bodyPr anchor="ctr">
            <a:noAutofit/>
          </a:bodyPr>
          <a:lstStyle/>
          <a:p>
            <a:r>
              <a:rPr lang="de-DE" sz="1800" noProof="1"/>
              <a:t>1. </a:t>
            </a:r>
            <a:r>
              <a:rPr lang="en-US" sz="1800" noProof="1"/>
              <a:t>Which material has direct contact to the intestines</a:t>
            </a:r>
            <a:r>
              <a:rPr lang="de-DE" sz="1800" noProof="1"/>
              <a:t>?</a:t>
            </a:r>
            <a:br>
              <a:rPr lang="de-DE" sz="1800" noProof="1"/>
            </a:br>
            <a:br>
              <a:rPr lang="de-DE" sz="1800" noProof="1"/>
            </a:br>
            <a:r>
              <a:rPr lang="de-DE" sz="1800" noProof="1"/>
              <a:t>2. Fascial traction applied?</a:t>
            </a:r>
            <a:br>
              <a:rPr lang="de-DE" sz="2800" noProof="1"/>
            </a:br>
            <a:br>
              <a:rPr lang="de-DE" sz="2800" noProof="1"/>
            </a:br>
            <a:r>
              <a:rPr lang="de-DE" sz="2800" b="1" noProof="1"/>
              <a:t>3. Negative-pressure wound therapy used?</a:t>
            </a:r>
          </a:p>
        </p:txBody>
      </p:sp>
      <p:sp>
        <p:nvSpPr>
          <p:cNvPr id="8" name="Textfeld 7">
            <a:extLst>
              <a:ext uri="{FF2B5EF4-FFF2-40B4-BE49-F238E27FC236}">
                <a16:creationId xmlns:a16="http://schemas.microsoft.com/office/drawing/2014/main" id="{A1264260-B69D-2935-1471-ADC059810570}"/>
              </a:ext>
            </a:extLst>
          </p:cNvPr>
          <p:cNvSpPr txBox="1"/>
          <p:nvPr/>
        </p:nvSpPr>
        <p:spPr>
          <a:xfrm>
            <a:off x="191232" y="94447"/>
            <a:ext cx="954059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800" b="1" dirty="0" err="1"/>
              <a:t>Three</a:t>
            </a:r>
            <a:r>
              <a:rPr lang="de-DE" sz="2800" b="1" dirty="0"/>
              <a:t> </a:t>
            </a:r>
            <a:r>
              <a:rPr lang="de-DE" sz="2800" b="1" dirty="0" err="1"/>
              <a:t>keyquestions</a:t>
            </a:r>
            <a:r>
              <a:rPr lang="de-DE" sz="2800" b="1" dirty="0"/>
              <a:t> </a:t>
            </a:r>
            <a:r>
              <a:rPr lang="de-DE" sz="2800" b="1" dirty="0" err="1"/>
              <a:t>of</a:t>
            </a:r>
            <a:r>
              <a:rPr lang="de-DE" sz="2800" b="1" dirty="0"/>
              <a:t> open </a:t>
            </a:r>
            <a:r>
              <a:rPr lang="de-DE" sz="2800" b="1" dirty="0" err="1"/>
              <a:t>abdomen</a:t>
            </a:r>
            <a:r>
              <a:rPr lang="de-DE" sz="2800" b="1" dirty="0"/>
              <a:t> </a:t>
            </a:r>
            <a:r>
              <a:rPr lang="de-DE" sz="2800" b="1" dirty="0" err="1"/>
              <a:t>management</a:t>
            </a:r>
            <a:endParaRPr kumimoji="0" lang="de-DE" sz="2800" b="1" i="0" u="none" strike="noStrike" kern="1200" cap="none" spc="0" normalizeH="0" baseline="0" noProof="0" dirty="0">
              <a:ln>
                <a:noFill/>
              </a:ln>
              <a:solidFill>
                <a:srgbClr val="FFFFFF"/>
              </a:solidFill>
              <a:effectLst/>
              <a:uLnTx/>
              <a:uFillTx/>
              <a:latin typeface="Avenir Next LT Pro"/>
              <a:ea typeface="+mn-ea"/>
              <a:cs typeface="+mn-cs"/>
            </a:endParaRPr>
          </a:p>
        </p:txBody>
      </p:sp>
      <p:pic>
        <p:nvPicPr>
          <p:cNvPr id="5" name="Grafik 4">
            <a:extLst>
              <a:ext uri="{FF2B5EF4-FFF2-40B4-BE49-F238E27FC236}">
                <a16:creationId xmlns:a16="http://schemas.microsoft.com/office/drawing/2014/main" id="{32A1CCCF-0867-044F-4C46-E5CE41C8F860}"/>
              </a:ext>
            </a:extLst>
          </p:cNvPr>
          <p:cNvPicPr>
            <a:picLocks noChangeAspect="1"/>
          </p:cNvPicPr>
          <p:nvPr/>
        </p:nvPicPr>
        <p:blipFill rotWithShape="1">
          <a:blip r:embed="rId2"/>
          <a:srcRect l="218" t="38236" r="32499" b="21765"/>
          <a:stretch/>
        </p:blipFill>
        <p:spPr>
          <a:xfrm>
            <a:off x="4396782" y="3025589"/>
            <a:ext cx="7498205" cy="2971800"/>
          </a:xfrm>
          <a:prstGeom prst="rect">
            <a:avLst/>
          </a:prstGeom>
        </p:spPr>
      </p:pic>
    </p:spTree>
    <p:extLst>
      <p:ext uri="{BB962C8B-B14F-4D97-AF65-F5344CB8AC3E}">
        <p14:creationId xmlns:p14="http://schemas.microsoft.com/office/powerpoint/2010/main" val="3241578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441897" y="3009992"/>
            <a:ext cx="4006650" cy="838005"/>
          </a:xfrm>
        </p:spPr>
        <p:txBody>
          <a:bodyPr anchor="ctr">
            <a:noAutofit/>
          </a:bodyPr>
          <a:lstStyle/>
          <a:p>
            <a:pPr algn="ctr"/>
            <a:r>
              <a:rPr lang="de-DE" sz="3600" b="1" dirty="0"/>
              <a:t>5 </a:t>
            </a:r>
            <a:r>
              <a:rPr lang="de-DE" sz="3600" b="1" dirty="0" err="1"/>
              <a:t>classifications</a:t>
            </a:r>
            <a:br>
              <a:rPr lang="de-DE" sz="3600" b="1" dirty="0"/>
            </a:br>
            <a:r>
              <a:rPr lang="de-DE" sz="3600" b="1" dirty="0" err="1"/>
              <a:t>are</a:t>
            </a:r>
            <a:r>
              <a:rPr lang="de-DE" sz="3600" b="1" dirty="0"/>
              <a:t> </a:t>
            </a:r>
            <a:r>
              <a:rPr lang="de-DE" sz="3600" b="1" dirty="0" err="1"/>
              <a:t>used</a:t>
            </a:r>
            <a:r>
              <a:rPr lang="de-DE" sz="3600" b="1" dirty="0"/>
              <a:t> </a:t>
            </a:r>
            <a:endParaRPr lang="en-US" sz="3600" b="1" dirty="0"/>
          </a:p>
        </p:txBody>
      </p:sp>
      <p:sp>
        <p:nvSpPr>
          <p:cNvPr id="3" name="Inhaltsplatzhalter 1">
            <a:extLst>
              <a:ext uri="{FF2B5EF4-FFF2-40B4-BE49-F238E27FC236}">
                <a16:creationId xmlns:a16="http://schemas.microsoft.com/office/drawing/2014/main" id="{09F8257E-A2BE-B8AA-C748-117FC37FE7EA}"/>
              </a:ext>
            </a:extLst>
          </p:cNvPr>
          <p:cNvSpPr txBox="1">
            <a:spLocks/>
          </p:cNvSpPr>
          <p:nvPr/>
        </p:nvSpPr>
        <p:spPr>
          <a:xfrm>
            <a:off x="4981129" y="1768251"/>
            <a:ext cx="7090709" cy="3321486"/>
          </a:xfrm>
          <a:prstGeom prst="rect">
            <a:avLst/>
          </a:prstGeom>
        </p:spPr>
        <p:txBody>
          <a:bodyPr vert="horz" wrap="square" lIns="91440" tIns="45720" rIns="91440" bIns="45720" rtlCol="0" anchor="ctr">
            <a:noAutofit/>
          </a:bodyPr>
          <a:lstStyle>
            <a:lvl1pPr marL="0" indent="0" algn="l" defTabSz="914400" rtl="0" eaLnBrk="1" latinLnBrk="0" hangingPunct="1">
              <a:lnSpc>
                <a:spcPct val="100000"/>
              </a:lnSpc>
              <a:spcBef>
                <a:spcPts val="1000"/>
              </a:spcBef>
              <a:spcAft>
                <a:spcPts val="800"/>
              </a:spcAft>
              <a:buFont typeface="Arial" panose="020B0604020202020204" pitchFamily="34" charset="0"/>
              <a:buNone/>
              <a:defRPr sz="2400" kern="1200">
                <a:solidFill>
                  <a:schemeClr val="tx1">
                    <a:alpha val="80000"/>
                  </a:schemeClr>
                </a:solidFill>
                <a:latin typeface="+mn-lt"/>
                <a:ea typeface="+mn-ea"/>
                <a:cs typeface="+mn-cs"/>
              </a:defRPr>
            </a:lvl1pPr>
            <a:lvl2pPr marL="457200" indent="0" algn="ctr"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2pPr>
            <a:lvl3pPr marL="914400" indent="0" algn="ctr" defTabSz="914400" rtl="0" eaLnBrk="1" latinLnBrk="0" hangingPunct="1">
              <a:lnSpc>
                <a:spcPct val="110000"/>
              </a:lnSpc>
              <a:spcBef>
                <a:spcPts val="500"/>
              </a:spcBef>
              <a:spcAft>
                <a:spcPts val="800"/>
              </a:spcAft>
              <a:buFont typeface="Arial" panose="020B0604020202020204" pitchFamily="34" charset="0"/>
              <a:buNone/>
              <a:defRPr sz="1800" kern="1200">
                <a:solidFill>
                  <a:schemeClr val="tx1">
                    <a:alpha val="60000"/>
                  </a:schemeClr>
                </a:solidFill>
                <a:latin typeface="+mn-lt"/>
                <a:ea typeface="+mn-ea"/>
                <a:cs typeface="+mn-cs"/>
              </a:defRPr>
            </a:lvl3pPr>
            <a:lvl4pPr marL="1371600" indent="0" algn="ctr" defTabSz="914400" rtl="0" eaLnBrk="1" latinLnBrk="0" hangingPunct="1">
              <a:lnSpc>
                <a:spcPct val="110000"/>
              </a:lnSpc>
              <a:spcBef>
                <a:spcPts val="500"/>
              </a:spcBef>
              <a:spcAft>
                <a:spcPts val="800"/>
              </a:spcAft>
              <a:buFont typeface="Arial" panose="020B0604020202020204" pitchFamily="34" charset="0"/>
              <a:buNone/>
              <a:defRPr sz="1600" kern="1200">
                <a:solidFill>
                  <a:schemeClr val="tx1">
                    <a:alpha val="60000"/>
                  </a:schemeClr>
                </a:solidFill>
                <a:latin typeface="+mn-lt"/>
                <a:ea typeface="+mn-ea"/>
                <a:cs typeface="+mn-cs"/>
              </a:defRPr>
            </a:lvl4pPr>
            <a:lvl5pPr marL="1828800" indent="0" algn="ctr" defTabSz="914400" rtl="0" eaLnBrk="1" latinLnBrk="0" hangingPunct="1">
              <a:lnSpc>
                <a:spcPct val="110000"/>
              </a:lnSpc>
              <a:spcBef>
                <a:spcPts val="500"/>
              </a:spcBef>
              <a:spcAft>
                <a:spcPts val="800"/>
              </a:spcAft>
              <a:buFont typeface="Arial" panose="020B0604020202020204" pitchFamily="34" charset="0"/>
              <a:buNone/>
              <a:defRPr sz="1600" kern="1200">
                <a:solidFill>
                  <a:schemeClr val="tx1">
                    <a:alpha val="6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1143000">
              <a:lnSpc>
                <a:spcPct val="90000"/>
              </a:lnSpc>
              <a:buFont typeface="Wingdings" panose="05000000000000000000" pitchFamily="2" charset="2"/>
              <a:buChar char="Ø"/>
            </a:pPr>
            <a:r>
              <a:rPr lang="de-DE" sz="2800" dirty="0"/>
              <a:t>Mannheim Peritonitis Index (MPI)</a:t>
            </a:r>
          </a:p>
          <a:p>
            <a:pPr marL="914400" indent="-1143000">
              <a:lnSpc>
                <a:spcPct val="90000"/>
              </a:lnSpc>
              <a:buFont typeface="Wingdings" panose="05000000000000000000" pitchFamily="2" charset="2"/>
              <a:buChar char="Ø"/>
            </a:pPr>
            <a:r>
              <a:rPr lang="de-DE" sz="2800" dirty="0"/>
              <a:t>APACHE II</a:t>
            </a:r>
          </a:p>
          <a:p>
            <a:pPr marL="914400" indent="-1143000">
              <a:lnSpc>
                <a:spcPct val="90000"/>
              </a:lnSpc>
              <a:buFont typeface="Wingdings" panose="05000000000000000000" pitchFamily="2" charset="2"/>
              <a:buChar char="Ø"/>
            </a:pPr>
            <a:r>
              <a:rPr lang="de-DE" sz="2800" dirty="0" err="1"/>
              <a:t>Injury</a:t>
            </a:r>
            <a:r>
              <a:rPr lang="de-DE" sz="2800" dirty="0"/>
              <a:t> </a:t>
            </a:r>
            <a:r>
              <a:rPr lang="de-DE" sz="2800" dirty="0" err="1"/>
              <a:t>Severity</a:t>
            </a:r>
            <a:r>
              <a:rPr lang="de-DE" sz="2800" dirty="0"/>
              <a:t> Score (ISS)</a:t>
            </a:r>
          </a:p>
          <a:p>
            <a:pPr marL="914400" indent="-1143000">
              <a:lnSpc>
                <a:spcPct val="90000"/>
              </a:lnSpc>
              <a:buFont typeface="Wingdings" panose="05000000000000000000" pitchFamily="2" charset="2"/>
              <a:buChar char="Ø"/>
            </a:pPr>
            <a:r>
              <a:rPr lang="de-DE" sz="2800" dirty="0" err="1"/>
              <a:t>Clavien-Dindo</a:t>
            </a:r>
            <a:r>
              <a:rPr lang="de-DE" sz="2800" dirty="0"/>
              <a:t> </a:t>
            </a:r>
            <a:r>
              <a:rPr lang="de-DE" sz="2800" dirty="0" err="1"/>
              <a:t>classification</a:t>
            </a:r>
            <a:endParaRPr lang="de-DE" sz="2800" dirty="0"/>
          </a:p>
          <a:p>
            <a:pPr marL="1188000" indent="-1143000">
              <a:lnSpc>
                <a:spcPct val="90000"/>
              </a:lnSpc>
              <a:buFont typeface="Wingdings" panose="05000000000000000000" pitchFamily="2" charset="2"/>
              <a:buChar char="Ø"/>
            </a:pPr>
            <a:r>
              <a:rPr lang="de-DE" sz="2800" dirty="0" err="1"/>
              <a:t>Björck</a:t>
            </a:r>
            <a:r>
              <a:rPr lang="de-DE" sz="2800" dirty="0"/>
              <a:t> </a:t>
            </a:r>
            <a:r>
              <a:rPr lang="de-DE" sz="2800" dirty="0" err="1"/>
              <a:t>classification</a:t>
            </a:r>
            <a:r>
              <a:rPr lang="de-DE" sz="2800" dirty="0"/>
              <a:t> (</a:t>
            </a:r>
            <a:r>
              <a:rPr lang="de-DE" sz="2800" dirty="0" err="1"/>
              <a:t>amended</a:t>
            </a:r>
            <a:r>
              <a:rPr lang="de-DE" sz="2800" dirty="0"/>
              <a:t>                                                      </a:t>
            </a:r>
            <a:r>
              <a:rPr lang="de-DE" sz="2800" dirty="0" err="1"/>
              <a:t>version</a:t>
            </a:r>
            <a:r>
              <a:rPr lang="de-DE" sz="2800" dirty="0"/>
              <a:t> of 2016)</a:t>
            </a:r>
            <a:endParaRPr lang="en-US" sz="2800" dirty="0"/>
          </a:p>
        </p:txBody>
      </p:sp>
    </p:spTree>
    <p:extLst>
      <p:ext uri="{BB962C8B-B14F-4D97-AF65-F5344CB8AC3E}">
        <p14:creationId xmlns:p14="http://schemas.microsoft.com/office/powerpoint/2010/main" val="1741741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330076" y="1940230"/>
            <a:ext cx="4914786" cy="3831145"/>
          </a:xfrm>
        </p:spPr>
        <p:txBody>
          <a:bodyPr anchor="ctr">
            <a:noAutofit/>
          </a:bodyPr>
          <a:lstStyle/>
          <a:p>
            <a:r>
              <a:rPr lang="de-DE" sz="2800" noProof="1"/>
              <a:t>Residual dehiscence on the day of end of the OAT </a:t>
            </a:r>
            <a:br>
              <a:rPr lang="de-DE" sz="2800" noProof="1"/>
            </a:br>
            <a:br>
              <a:rPr lang="de-DE" sz="2800" noProof="1"/>
            </a:br>
            <a:r>
              <a:rPr lang="de-DE" sz="2800" noProof="1"/>
              <a:t>Dehiscence is referred to as the gap (cm) between the facial edges, not the incisional length.</a:t>
            </a:r>
          </a:p>
        </p:txBody>
      </p:sp>
      <p:sp>
        <p:nvSpPr>
          <p:cNvPr id="10" name="Titel 1">
            <a:extLst>
              <a:ext uri="{FF2B5EF4-FFF2-40B4-BE49-F238E27FC236}">
                <a16:creationId xmlns:a16="http://schemas.microsoft.com/office/drawing/2014/main" id="{C78FA348-C0C0-D249-48B4-F06D200F9B96}"/>
              </a:ext>
            </a:extLst>
          </p:cNvPr>
          <p:cNvSpPr txBox="1">
            <a:spLocks/>
          </p:cNvSpPr>
          <p:nvPr/>
        </p:nvSpPr>
        <p:spPr>
          <a:xfrm>
            <a:off x="-124161" y="0"/>
            <a:ext cx="4914786" cy="838005"/>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lang="en-US" sz="6400" kern="1200">
                <a:solidFill>
                  <a:schemeClr val="tx1"/>
                </a:solidFill>
                <a:latin typeface="+mj-lt"/>
                <a:ea typeface="+mj-ea"/>
                <a:cs typeface="+mj-cs"/>
              </a:defRPr>
            </a:lvl1pPr>
          </a:lstStyle>
          <a:p>
            <a:pPr algn="ctr"/>
            <a:r>
              <a:rPr lang="de-DE" sz="2800" b="1" dirty="0"/>
              <a:t>Abdominal wall </a:t>
            </a:r>
            <a:r>
              <a:rPr lang="de-DE" sz="2800" b="1" dirty="0" err="1"/>
              <a:t>closure</a:t>
            </a:r>
            <a:endParaRPr lang="de-DE" sz="2800" b="1" dirty="0"/>
          </a:p>
        </p:txBody>
      </p:sp>
      <p:pic>
        <p:nvPicPr>
          <p:cNvPr id="5" name="Grafik 4">
            <a:extLst>
              <a:ext uri="{FF2B5EF4-FFF2-40B4-BE49-F238E27FC236}">
                <a16:creationId xmlns:a16="http://schemas.microsoft.com/office/drawing/2014/main" id="{83DC7330-5DFB-BE77-833E-6910DCE7F811}"/>
              </a:ext>
            </a:extLst>
          </p:cNvPr>
          <p:cNvPicPr>
            <a:picLocks noChangeAspect="1"/>
          </p:cNvPicPr>
          <p:nvPr/>
        </p:nvPicPr>
        <p:blipFill rotWithShape="1">
          <a:blip r:embed="rId2"/>
          <a:srcRect l="1721" t="24117" r="50000" b="4804"/>
          <a:stretch/>
        </p:blipFill>
        <p:spPr>
          <a:xfrm>
            <a:off x="6096000" y="915582"/>
            <a:ext cx="5602318" cy="5498665"/>
          </a:xfrm>
          <a:prstGeom prst="rect">
            <a:avLst/>
          </a:prstGeom>
        </p:spPr>
      </p:pic>
    </p:spTree>
    <p:extLst>
      <p:ext uri="{BB962C8B-B14F-4D97-AF65-F5344CB8AC3E}">
        <p14:creationId xmlns:p14="http://schemas.microsoft.com/office/powerpoint/2010/main" val="147688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8">
            <a:extLst>
              <a:ext uri="{FF2B5EF4-FFF2-40B4-BE49-F238E27FC236}">
                <a16:creationId xmlns:a16="http://schemas.microsoft.com/office/drawing/2014/main" id="{53FEDF71-0733-1140-A05A-DFA3E95AEE5E}"/>
              </a:ext>
            </a:extLst>
          </p:cNvPr>
          <p:cNvSpPr txBox="1"/>
          <p:nvPr/>
        </p:nvSpPr>
        <p:spPr>
          <a:xfrm>
            <a:off x="522732" y="2362679"/>
            <a:ext cx="11146536" cy="1569660"/>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de-DE" sz="4800" b="1" dirty="0">
              <a:solidFill>
                <a:schemeClr val="tx2">
                  <a:lumMod val="75000"/>
                </a:schemeClr>
              </a:solidFill>
              <a:latin typeface="Arial Narrow" panose="020B0606020202030204" pitchFamily="34" charset="0"/>
            </a:endParaRPr>
          </a:p>
          <a:p>
            <a:pPr algn="ctr"/>
            <a:r>
              <a:rPr lang="de-DE" sz="4800" b="1" dirty="0"/>
              <a:t>www.ehs-openabdomen.com</a:t>
            </a:r>
          </a:p>
        </p:txBody>
      </p:sp>
    </p:spTree>
    <p:extLst>
      <p:ext uri="{BB962C8B-B14F-4D97-AF65-F5344CB8AC3E}">
        <p14:creationId xmlns:p14="http://schemas.microsoft.com/office/powerpoint/2010/main" val="1912754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326365" y="2460850"/>
            <a:ext cx="3784724" cy="1936299"/>
          </a:xfrm>
        </p:spPr>
        <p:txBody>
          <a:bodyPr anchor="ctr">
            <a:noAutofit/>
          </a:bodyPr>
          <a:lstStyle/>
          <a:p>
            <a:r>
              <a:rPr lang="de-DE" sz="2800" noProof="1"/>
              <a:t>Detailed information on how fascial has been performed </a:t>
            </a:r>
          </a:p>
        </p:txBody>
      </p:sp>
      <p:sp>
        <p:nvSpPr>
          <p:cNvPr id="6" name="Titel 1">
            <a:extLst>
              <a:ext uri="{FF2B5EF4-FFF2-40B4-BE49-F238E27FC236}">
                <a16:creationId xmlns:a16="http://schemas.microsoft.com/office/drawing/2014/main" id="{C80B0561-C138-6D34-41B2-E1DC51F93247}"/>
              </a:ext>
            </a:extLst>
          </p:cNvPr>
          <p:cNvSpPr txBox="1">
            <a:spLocks/>
          </p:cNvSpPr>
          <p:nvPr/>
        </p:nvSpPr>
        <p:spPr>
          <a:xfrm>
            <a:off x="-106577" y="0"/>
            <a:ext cx="4914786" cy="838005"/>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lang="en-US" sz="6400" kern="1200">
                <a:solidFill>
                  <a:schemeClr val="tx1"/>
                </a:solidFill>
                <a:latin typeface="+mj-lt"/>
                <a:ea typeface="+mj-ea"/>
                <a:cs typeface="+mj-cs"/>
              </a:defRPr>
            </a:lvl1pPr>
          </a:lstStyle>
          <a:p>
            <a:pPr algn="ctr"/>
            <a:r>
              <a:rPr lang="de-DE" sz="2800" b="1" dirty="0"/>
              <a:t>Abdominal wall </a:t>
            </a:r>
            <a:r>
              <a:rPr lang="de-DE" sz="2800" b="1" dirty="0" err="1"/>
              <a:t>closure</a:t>
            </a:r>
            <a:endParaRPr lang="de-DE" sz="2800" b="1" dirty="0"/>
          </a:p>
        </p:txBody>
      </p:sp>
      <p:pic>
        <p:nvPicPr>
          <p:cNvPr id="5" name="Grafik 4">
            <a:extLst>
              <a:ext uri="{FF2B5EF4-FFF2-40B4-BE49-F238E27FC236}">
                <a16:creationId xmlns:a16="http://schemas.microsoft.com/office/drawing/2014/main" id="{A9A0E4A2-C0A3-9D08-E508-3186BF59FEB7}"/>
              </a:ext>
            </a:extLst>
          </p:cNvPr>
          <p:cNvPicPr>
            <a:picLocks noChangeAspect="1"/>
          </p:cNvPicPr>
          <p:nvPr/>
        </p:nvPicPr>
        <p:blipFill rotWithShape="1">
          <a:blip r:embed="rId2"/>
          <a:srcRect l="1068" t="18039" r="23115" b="5294"/>
          <a:stretch/>
        </p:blipFill>
        <p:spPr>
          <a:xfrm>
            <a:off x="3993777" y="1183341"/>
            <a:ext cx="7799294" cy="5257800"/>
          </a:xfrm>
          <a:prstGeom prst="rect">
            <a:avLst/>
          </a:prstGeom>
        </p:spPr>
      </p:pic>
    </p:spTree>
    <p:extLst>
      <p:ext uri="{BB962C8B-B14F-4D97-AF65-F5344CB8AC3E}">
        <p14:creationId xmlns:p14="http://schemas.microsoft.com/office/powerpoint/2010/main" val="148187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326365" y="2460850"/>
            <a:ext cx="3028676" cy="1936299"/>
          </a:xfrm>
        </p:spPr>
        <p:txBody>
          <a:bodyPr anchor="ctr">
            <a:noAutofit/>
          </a:bodyPr>
          <a:lstStyle/>
          <a:p>
            <a:r>
              <a:rPr lang="de-DE" sz="2800" noProof="1"/>
              <a:t>Information on complications and fistula development</a:t>
            </a:r>
          </a:p>
        </p:txBody>
      </p:sp>
      <p:sp>
        <p:nvSpPr>
          <p:cNvPr id="8" name="Titel 1">
            <a:extLst>
              <a:ext uri="{FF2B5EF4-FFF2-40B4-BE49-F238E27FC236}">
                <a16:creationId xmlns:a16="http://schemas.microsoft.com/office/drawing/2014/main" id="{74E174E0-E036-A954-2947-7F125AF671B6}"/>
              </a:ext>
            </a:extLst>
          </p:cNvPr>
          <p:cNvSpPr txBox="1">
            <a:spLocks/>
          </p:cNvSpPr>
          <p:nvPr/>
        </p:nvSpPr>
        <p:spPr>
          <a:xfrm>
            <a:off x="-140677" y="0"/>
            <a:ext cx="4914786" cy="838005"/>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lang="en-US" sz="6400" kern="1200">
                <a:solidFill>
                  <a:schemeClr val="tx1"/>
                </a:solidFill>
                <a:latin typeface="+mj-lt"/>
                <a:ea typeface="+mj-ea"/>
                <a:cs typeface="+mj-cs"/>
              </a:defRPr>
            </a:lvl1pPr>
          </a:lstStyle>
          <a:p>
            <a:pPr algn="ctr"/>
            <a:r>
              <a:rPr lang="de-DE" sz="2800" b="1" dirty="0">
                <a:ea typeface="+mj-lt"/>
                <a:cs typeface="+mj-lt"/>
              </a:rPr>
              <a:t>Outcome - </a:t>
            </a:r>
            <a:r>
              <a:rPr lang="de-DE" sz="2800" b="1" dirty="0" err="1">
                <a:ea typeface="+mj-lt"/>
                <a:cs typeface="+mj-lt"/>
              </a:rPr>
              <a:t>Discharge</a:t>
            </a:r>
            <a:r>
              <a:rPr lang="de-DE" sz="2800" b="1" dirty="0">
                <a:ea typeface="+mj-lt"/>
                <a:cs typeface="+mj-lt"/>
              </a:rPr>
              <a:t> </a:t>
            </a:r>
            <a:r>
              <a:rPr lang="de-DE" sz="2800" b="1" dirty="0" err="1">
                <a:ea typeface="+mj-lt"/>
                <a:cs typeface="+mj-lt"/>
              </a:rPr>
              <a:t>data</a:t>
            </a:r>
            <a:endParaRPr lang="de-DE" dirty="0"/>
          </a:p>
        </p:txBody>
      </p:sp>
      <p:pic>
        <p:nvPicPr>
          <p:cNvPr id="6" name="Grafik 5">
            <a:extLst>
              <a:ext uri="{FF2B5EF4-FFF2-40B4-BE49-F238E27FC236}">
                <a16:creationId xmlns:a16="http://schemas.microsoft.com/office/drawing/2014/main" id="{971315B6-4679-1C4E-EAA0-386D84EA02B9}"/>
              </a:ext>
            </a:extLst>
          </p:cNvPr>
          <p:cNvPicPr>
            <a:picLocks noChangeAspect="1"/>
          </p:cNvPicPr>
          <p:nvPr/>
        </p:nvPicPr>
        <p:blipFill rotWithShape="1">
          <a:blip r:embed="rId2"/>
          <a:srcRect l="1002" t="17941" r="19717" b="3922"/>
          <a:stretch/>
        </p:blipFill>
        <p:spPr>
          <a:xfrm>
            <a:off x="3709994" y="1082489"/>
            <a:ext cx="8155641" cy="5358653"/>
          </a:xfrm>
          <a:prstGeom prst="rect">
            <a:avLst/>
          </a:prstGeom>
        </p:spPr>
      </p:pic>
    </p:spTree>
    <p:extLst>
      <p:ext uri="{BB962C8B-B14F-4D97-AF65-F5344CB8AC3E}">
        <p14:creationId xmlns:p14="http://schemas.microsoft.com/office/powerpoint/2010/main" val="1240592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215402" y="1804580"/>
            <a:ext cx="3784724" cy="4184500"/>
          </a:xfrm>
        </p:spPr>
        <p:txBody>
          <a:bodyPr anchor="ctr">
            <a:noAutofit/>
          </a:bodyPr>
          <a:lstStyle/>
          <a:p>
            <a:r>
              <a:rPr lang="de-DE" sz="2800" noProof="1"/>
              <a:t>The follow up can be done by telephone, or more reliable if the patient reports to the outpatient unit. Nine follow up questions are asked. The data can be entered later via „Load case“ in the main menu.</a:t>
            </a:r>
          </a:p>
        </p:txBody>
      </p:sp>
      <p:sp>
        <p:nvSpPr>
          <p:cNvPr id="8" name="Titel 1">
            <a:extLst>
              <a:ext uri="{FF2B5EF4-FFF2-40B4-BE49-F238E27FC236}">
                <a16:creationId xmlns:a16="http://schemas.microsoft.com/office/drawing/2014/main" id="{E14262A5-F930-049E-97AF-E1E877482C8C}"/>
              </a:ext>
            </a:extLst>
          </p:cNvPr>
          <p:cNvSpPr txBox="1">
            <a:spLocks/>
          </p:cNvSpPr>
          <p:nvPr/>
        </p:nvSpPr>
        <p:spPr>
          <a:xfrm>
            <a:off x="297870" y="395654"/>
            <a:ext cx="11622947" cy="767770"/>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lang="en-US" sz="6400" kern="1200">
                <a:solidFill>
                  <a:schemeClr val="tx1"/>
                </a:solidFill>
                <a:latin typeface="+mj-lt"/>
                <a:ea typeface="+mj-ea"/>
                <a:cs typeface="+mj-cs"/>
              </a:defRPr>
            </a:lvl1pPr>
          </a:lstStyle>
          <a:p>
            <a:r>
              <a:rPr lang="de-DE" sz="2800" b="1" dirty="0">
                <a:ea typeface="+mj-lt"/>
                <a:cs typeface="+mj-lt"/>
              </a:rPr>
              <a:t>Follow-</a:t>
            </a:r>
            <a:r>
              <a:rPr lang="de-DE" sz="2800" b="1" dirty="0" err="1">
                <a:ea typeface="+mj-lt"/>
                <a:cs typeface="+mj-lt"/>
              </a:rPr>
              <a:t>ups</a:t>
            </a:r>
            <a:r>
              <a:rPr lang="de-DE" sz="2800" b="1" dirty="0">
                <a:ea typeface="+mj-lt"/>
                <a:cs typeface="+mj-lt"/>
              </a:rPr>
              <a:t> after 3 </a:t>
            </a:r>
            <a:r>
              <a:rPr lang="de-DE" sz="2800" b="1" dirty="0" err="1">
                <a:ea typeface="+mj-lt"/>
                <a:cs typeface="+mj-lt"/>
              </a:rPr>
              <a:t>months</a:t>
            </a:r>
            <a:r>
              <a:rPr lang="de-DE" sz="2800" b="1" dirty="0">
                <a:ea typeface="+mj-lt"/>
                <a:cs typeface="+mj-lt"/>
              </a:rPr>
              <a:t>, 1 and 2 </a:t>
            </a:r>
            <a:r>
              <a:rPr lang="de-DE" sz="2800" b="1" dirty="0" err="1">
                <a:ea typeface="+mj-lt"/>
                <a:cs typeface="+mj-lt"/>
              </a:rPr>
              <a:t>years</a:t>
            </a:r>
            <a:endParaRPr lang="de-DE" sz="2800" dirty="0">
              <a:ea typeface="+mj-lt"/>
              <a:cs typeface="+mj-lt"/>
            </a:endParaRPr>
          </a:p>
          <a:p>
            <a:pPr algn="ctr"/>
            <a:endParaRPr lang="de-DE" sz="2800" b="1" dirty="0"/>
          </a:p>
        </p:txBody>
      </p:sp>
      <p:pic>
        <p:nvPicPr>
          <p:cNvPr id="5" name="Grafik 4">
            <a:extLst>
              <a:ext uri="{FF2B5EF4-FFF2-40B4-BE49-F238E27FC236}">
                <a16:creationId xmlns:a16="http://schemas.microsoft.com/office/drawing/2014/main" id="{472C3DDF-9D47-F3F0-3EE0-E2CDAFBE41BD}"/>
              </a:ext>
            </a:extLst>
          </p:cNvPr>
          <p:cNvPicPr>
            <a:picLocks noChangeAspect="1"/>
          </p:cNvPicPr>
          <p:nvPr/>
        </p:nvPicPr>
        <p:blipFill rotWithShape="1">
          <a:blip r:embed="rId2"/>
          <a:srcRect l="1787" t="22941" r="24291" b="5769"/>
          <a:stretch/>
        </p:blipFill>
        <p:spPr>
          <a:xfrm>
            <a:off x="4316505" y="1573306"/>
            <a:ext cx="7604312" cy="4889040"/>
          </a:xfrm>
          <a:prstGeom prst="rect">
            <a:avLst/>
          </a:prstGeom>
        </p:spPr>
      </p:pic>
    </p:spTree>
    <p:extLst>
      <p:ext uri="{BB962C8B-B14F-4D97-AF65-F5344CB8AC3E}">
        <p14:creationId xmlns:p14="http://schemas.microsoft.com/office/powerpoint/2010/main" val="1884353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8672463-5B31-F4D2-E4C0-494C233412A3}"/>
              </a:ext>
            </a:extLst>
          </p:cNvPr>
          <p:cNvSpPr>
            <a:spLocks noGrp="1"/>
          </p:cNvSpPr>
          <p:nvPr>
            <p:ph idx="1"/>
          </p:nvPr>
        </p:nvSpPr>
        <p:spPr/>
        <p:txBody>
          <a:bodyPr>
            <a:normAutofit fontScale="92500" lnSpcReduction="20000"/>
          </a:bodyPr>
          <a:lstStyle/>
          <a:p>
            <a:pPr marL="0" indent="0" algn="ctr">
              <a:buNone/>
            </a:pPr>
            <a:r>
              <a:rPr lang="de-DE" sz="3600" b="1" dirty="0" err="1"/>
              <a:t>Thank</a:t>
            </a:r>
            <a:r>
              <a:rPr lang="de-DE" sz="3600" b="1" dirty="0"/>
              <a:t> </a:t>
            </a:r>
            <a:r>
              <a:rPr lang="de-DE" sz="3600" b="1" dirty="0" err="1"/>
              <a:t>you</a:t>
            </a:r>
            <a:r>
              <a:rPr lang="de-DE" sz="3600" b="1" dirty="0"/>
              <a:t> </a:t>
            </a:r>
            <a:r>
              <a:rPr lang="de-DE" sz="3600" b="1" dirty="0" err="1"/>
              <a:t>for</a:t>
            </a:r>
            <a:r>
              <a:rPr lang="de-DE" sz="3600" b="1" dirty="0"/>
              <a:t> </a:t>
            </a:r>
            <a:r>
              <a:rPr lang="de-DE" sz="3600" b="1" dirty="0" err="1"/>
              <a:t>your</a:t>
            </a:r>
            <a:r>
              <a:rPr lang="de-DE" sz="3600" b="1" dirty="0"/>
              <a:t> </a:t>
            </a:r>
            <a:r>
              <a:rPr lang="de-DE" sz="3600" b="1" dirty="0" err="1"/>
              <a:t>contribution</a:t>
            </a:r>
            <a:r>
              <a:rPr lang="de-DE" sz="3600" b="1" dirty="0"/>
              <a:t>!</a:t>
            </a:r>
          </a:p>
          <a:p>
            <a:pPr marL="0" indent="0" algn="ctr">
              <a:buNone/>
            </a:pPr>
            <a:endParaRPr lang="de-DE" sz="3600" b="1" dirty="0"/>
          </a:p>
          <a:p>
            <a:pPr marL="0" indent="0" algn="ctr">
              <a:buNone/>
            </a:pPr>
            <a:r>
              <a:rPr lang="de-DE" dirty="0"/>
              <a:t>In </a:t>
            </a:r>
            <a:r>
              <a:rPr lang="de-DE" dirty="0" err="1"/>
              <a:t>case</a:t>
            </a:r>
            <a:r>
              <a:rPr lang="de-DE" dirty="0"/>
              <a:t> </a:t>
            </a:r>
            <a:r>
              <a:rPr lang="de-DE" dirty="0" err="1"/>
              <a:t>you</a:t>
            </a:r>
            <a:r>
              <a:rPr lang="de-DE" dirty="0"/>
              <a:t> </a:t>
            </a:r>
            <a:r>
              <a:rPr lang="de-DE" dirty="0" err="1"/>
              <a:t>you</a:t>
            </a:r>
            <a:r>
              <a:rPr lang="de-DE" dirty="0"/>
              <a:t> </a:t>
            </a:r>
            <a:r>
              <a:rPr lang="de-DE" dirty="0" err="1"/>
              <a:t>encounter</a:t>
            </a:r>
            <a:r>
              <a:rPr lang="de-DE" dirty="0"/>
              <a:t> </a:t>
            </a:r>
            <a:r>
              <a:rPr lang="de-DE" dirty="0" err="1"/>
              <a:t>difficulties</a:t>
            </a:r>
            <a:r>
              <a:rPr lang="de-DE" dirty="0"/>
              <a:t> </a:t>
            </a:r>
            <a:r>
              <a:rPr lang="de-DE" dirty="0" err="1"/>
              <a:t>or</a:t>
            </a:r>
            <a:r>
              <a:rPr lang="de-DE" dirty="0"/>
              <a:t> </a:t>
            </a:r>
            <a:r>
              <a:rPr lang="de-DE" dirty="0" err="1"/>
              <a:t>have</a:t>
            </a:r>
            <a:r>
              <a:rPr lang="de-DE" dirty="0"/>
              <a:t> </a:t>
            </a:r>
            <a:r>
              <a:rPr lang="de-DE" dirty="0" err="1"/>
              <a:t>any</a:t>
            </a:r>
            <a:r>
              <a:rPr lang="de-DE" dirty="0"/>
              <a:t> </a:t>
            </a:r>
            <a:r>
              <a:rPr lang="de-DE" dirty="0" err="1"/>
              <a:t>questions</a:t>
            </a:r>
            <a:r>
              <a:rPr lang="de-DE" dirty="0"/>
              <a:t>, </a:t>
            </a:r>
            <a:r>
              <a:rPr lang="de-DE" dirty="0" err="1"/>
              <a:t>write</a:t>
            </a:r>
            <a:r>
              <a:rPr lang="de-DE" dirty="0"/>
              <a:t> </a:t>
            </a:r>
            <a:r>
              <a:rPr lang="de-DE" dirty="0" err="1"/>
              <a:t>us</a:t>
            </a:r>
            <a:r>
              <a:rPr lang="de-DE" dirty="0"/>
              <a:t> an email!</a:t>
            </a:r>
          </a:p>
          <a:p>
            <a:pPr marL="0" indent="0" algn="ctr">
              <a:buNone/>
            </a:pPr>
            <a:endParaRPr lang="de-DE" dirty="0"/>
          </a:p>
          <a:p>
            <a:pPr marL="0" indent="0" algn="ctr">
              <a:buNone/>
            </a:pPr>
            <a:r>
              <a:rPr lang="de-DE" dirty="0"/>
              <a:t>arnulfwillms@bundeswehr.org</a:t>
            </a:r>
          </a:p>
          <a:p>
            <a:pPr marL="0" indent="0" algn="ctr">
              <a:buNone/>
            </a:pPr>
            <a:r>
              <a:rPr lang="de-DE" dirty="0"/>
              <a:t>sebastianschaaf@bundeswehr.org</a:t>
            </a:r>
          </a:p>
          <a:p>
            <a:pPr marL="0" indent="0" algn="ctr">
              <a:buNone/>
            </a:pPr>
            <a:r>
              <a:rPr lang="de-DE" dirty="0"/>
              <a:t> </a:t>
            </a:r>
          </a:p>
        </p:txBody>
      </p:sp>
      <p:pic>
        <p:nvPicPr>
          <p:cNvPr id="4" name="Picture 2" descr="European Hernia Society | Welcome to the European Hernia Society">
            <a:extLst>
              <a:ext uri="{FF2B5EF4-FFF2-40B4-BE49-F238E27FC236}">
                <a16:creationId xmlns:a16="http://schemas.microsoft.com/office/drawing/2014/main" id="{AAF68A99-135D-2A0A-27F6-D753E53B5A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11" y="309267"/>
            <a:ext cx="3400745" cy="1089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884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276329" y="3517675"/>
            <a:ext cx="3617407" cy="2184012"/>
          </a:xfrm>
        </p:spPr>
        <p:txBody>
          <a:bodyPr anchor="b">
            <a:noAutofit/>
          </a:bodyPr>
          <a:lstStyle/>
          <a:p>
            <a:r>
              <a:rPr lang="en-US" sz="2800" dirty="0"/>
              <a:t>Create an account by clicking “Register”</a:t>
            </a:r>
            <a:br>
              <a:rPr lang="en-US" sz="2800" dirty="0"/>
            </a:br>
            <a:br>
              <a:rPr lang="en-US" sz="2800" dirty="0"/>
            </a:br>
            <a:r>
              <a:rPr lang="en-US" sz="2800" dirty="0"/>
              <a:t>Don’t forget to accept the terms of use by ticking the box before you can log in or register.</a:t>
            </a:r>
            <a:br>
              <a:rPr lang="en-US" sz="2800" dirty="0"/>
            </a:br>
            <a:endParaRPr lang="de-DE" dirty="0"/>
          </a:p>
        </p:txBody>
      </p:sp>
      <p:pic>
        <p:nvPicPr>
          <p:cNvPr id="16" name="Grafik 15" descr="Ein Bild, das Text enthält.&#10;&#10;Automatisch generierte Beschreibung">
            <a:extLst>
              <a:ext uri="{FF2B5EF4-FFF2-40B4-BE49-F238E27FC236}">
                <a16:creationId xmlns:a16="http://schemas.microsoft.com/office/drawing/2014/main" id="{264CC9BF-1F97-074F-BDB1-A62E3C47FA8C}"/>
              </a:ext>
            </a:extLst>
          </p:cNvPr>
          <p:cNvPicPr>
            <a:picLocks noChangeAspect="1"/>
          </p:cNvPicPr>
          <p:nvPr/>
        </p:nvPicPr>
        <p:blipFill rotWithShape="1">
          <a:blip r:embed="rId2">
            <a:extLst>
              <a:ext uri="{28A0092B-C50C-407E-A947-70E740481C1C}">
                <a14:useLocalDpi xmlns:a14="http://schemas.microsoft.com/office/drawing/2010/main" val="0"/>
              </a:ext>
            </a:extLst>
          </a:blip>
          <a:srcRect r="1275"/>
          <a:stretch/>
        </p:blipFill>
        <p:spPr>
          <a:xfrm>
            <a:off x="4131048" y="903006"/>
            <a:ext cx="7665718" cy="5051987"/>
          </a:xfrm>
          <a:prstGeom prst="rect">
            <a:avLst/>
          </a:prstGeom>
        </p:spPr>
      </p:pic>
      <p:sp>
        <p:nvSpPr>
          <p:cNvPr id="19" name="Pfeil nach rechts 7">
            <a:extLst>
              <a:ext uri="{FF2B5EF4-FFF2-40B4-BE49-F238E27FC236}">
                <a16:creationId xmlns:a16="http://schemas.microsoft.com/office/drawing/2014/main" id="{A993A85C-B9DD-374D-AF26-0BD7C929C0EE}"/>
              </a:ext>
            </a:extLst>
          </p:cNvPr>
          <p:cNvSpPr/>
          <p:nvPr/>
        </p:nvSpPr>
        <p:spPr>
          <a:xfrm>
            <a:off x="4810289" y="3087019"/>
            <a:ext cx="410083" cy="237828"/>
          </a:xfrm>
          <a:prstGeom prst="rightArrow">
            <a:avLst/>
          </a:prstGeom>
          <a:solidFill>
            <a:schemeClr val="tx2">
              <a:lumMod val="5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20" name="Textfeld 8">
            <a:extLst>
              <a:ext uri="{FF2B5EF4-FFF2-40B4-BE49-F238E27FC236}">
                <a16:creationId xmlns:a16="http://schemas.microsoft.com/office/drawing/2014/main" id="{CB532C74-565B-B441-BE6F-4CC9E4ADD931}"/>
              </a:ext>
            </a:extLst>
          </p:cNvPr>
          <p:cNvSpPr txBox="1"/>
          <p:nvPr/>
        </p:nvSpPr>
        <p:spPr>
          <a:xfrm flipH="1">
            <a:off x="5245792" y="3078626"/>
            <a:ext cx="222004" cy="24622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dirty="0">
                <a:solidFill>
                  <a:srgbClr val="FF0000"/>
                </a:solidFill>
              </a:rPr>
              <a:t>X</a:t>
            </a:r>
          </a:p>
        </p:txBody>
      </p:sp>
      <p:sp>
        <p:nvSpPr>
          <p:cNvPr id="21" name="Pfeil nach rechts 7">
            <a:extLst>
              <a:ext uri="{FF2B5EF4-FFF2-40B4-BE49-F238E27FC236}">
                <a16:creationId xmlns:a16="http://schemas.microsoft.com/office/drawing/2014/main" id="{4D12CF25-8B0A-ED4E-B468-05DF620E0085}"/>
              </a:ext>
            </a:extLst>
          </p:cNvPr>
          <p:cNvSpPr/>
          <p:nvPr/>
        </p:nvSpPr>
        <p:spPr>
          <a:xfrm>
            <a:off x="4810289" y="4468558"/>
            <a:ext cx="410083" cy="237828"/>
          </a:xfrm>
          <a:prstGeom prst="rightArrow">
            <a:avLst/>
          </a:prstGeom>
          <a:solidFill>
            <a:schemeClr val="tx2">
              <a:lumMod val="5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Tree>
    <p:extLst>
      <p:ext uri="{BB962C8B-B14F-4D97-AF65-F5344CB8AC3E}">
        <p14:creationId xmlns:p14="http://schemas.microsoft.com/office/powerpoint/2010/main" val="1436373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392994" y="2541495"/>
            <a:ext cx="4181289" cy="4537260"/>
          </a:xfrm>
        </p:spPr>
        <p:txBody>
          <a:bodyPr anchor="b">
            <a:noAutofit/>
          </a:bodyPr>
          <a:lstStyle/>
          <a:p>
            <a:r>
              <a:rPr lang="en-US" sz="2800" b="1" dirty="0"/>
              <a:t>Important!</a:t>
            </a:r>
            <a:br>
              <a:rPr lang="en-US" sz="2800" dirty="0"/>
            </a:br>
            <a:br>
              <a:rPr lang="en-US" sz="2800" dirty="0"/>
            </a:br>
            <a:r>
              <a:rPr lang="en-US" sz="2800" dirty="0"/>
              <a:t>Please make sure to obtain </a:t>
            </a:r>
            <a:r>
              <a:rPr lang="en-US" sz="2800" b="1" dirty="0"/>
              <a:t>informed consent </a:t>
            </a:r>
            <a:r>
              <a:rPr lang="en-US" sz="2800" dirty="0"/>
              <a:t>from your patients or the legal representatives.</a:t>
            </a:r>
            <a:br>
              <a:rPr lang="en-US" sz="2800" dirty="0"/>
            </a:br>
            <a:br>
              <a:rPr lang="en-US" sz="2800" dirty="0"/>
            </a:br>
            <a:r>
              <a:rPr lang="en-US" sz="2800" dirty="0"/>
              <a:t>You may use the provided forms on the landing page and modify them according to your local regulations and corporate design.</a:t>
            </a:r>
            <a:br>
              <a:rPr lang="en-US" sz="2800" dirty="0"/>
            </a:br>
            <a:endParaRPr lang="de-DE" dirty="0"/>
          </a:p>
        </p:txBody>
      </p:sp>
      <p:pic>
        <p:nvPicPr>
          <p:cNvPr id="4" name="Grafik 3">
            <a:extLst>
              <a:ext uri="{FF2B5EF4-FFF2-40B4-BE49-F238E27FC236}">
                <a16:creationId xmlns:a16="http://schemas.microsoft.com/office/drawing/2014/main" id="{B24EB877-9059-4177-66F2-8D10AEBC95BE}"/>
              </a:ext>
            </a:extLst>
          </p:cNvPr>
          <p:cNvPicPr>
            <a:picLocks noChangeAspect="1"/>
          </p:cNvPicPr>
          <p:nvPr/>
        </p:nvPicPr>
        <p:blipFill rotWithShape="1">
          <a:blip r:embed="rId2"/>
          <a:srcRect l="19957" t="18529" r="18867" b="20196"/>
          <a:stretch/>
        </p:blipFill>
        <p:spPr>
          <a:xfrm>
            <a:off x="4811012" y="1264024"/>
            <a:ext cx="6987994" cy="4666129"/>
          </a:xfrm>
          <a:prstGeom prst="rect">
            <a:avLst/>
          </a:prstGeom>
        </p:spPr>
      </p:pic>
      <p:sp>
        <p:nvSpPr>
          <p:cNvPr id="5" name="Rechteck 4">
            <a:extLst>
              <a:ext uri="{FF2B5EF4-FFF2-40B4-BE49-F238E27FC236}">
                <a16:creationId xmlns:a16="http://schemas.microsoft.com/office/drawing/2014/main" id="{0A0AEE2B-3476-5FB0-2AFD-48431B467F85}"/>
              </a:ext>
            </a:extLst>
          </p:cNvPr>
          <p:cNvSpPr/>
          <p:nvPr/>
        </p:nvSpPr>
        <p:spPr>
          <a:xfrm>
            <a:off x="5015753" y="2817159"/>
            <a:ext cx="6535271" cy="30928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C51B8EFB-7A07-3077-C75C-A1241E7916EE}"/>
              </a:ext>
            </a:extLst>
          </p:cNvPr>
          <p:cNvSpPr/>
          <p:nvPr/>
        </p:nvSpPr>
        <p:spPr>
          <a:xfrm>
            <a:off x="4811012" y="4625788"/>
            <a:ext cx="1284988" cy="201706"/>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70379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124397" y="3181348"/>
            <a:ext cx="4006650" cy="495301"/>
          </a:xfrm>
        </p:spPr>
        <p:txBody>
          <a:bodyPr anchor="ctr">
            <a:noAutofit/>
          </a:bodyPr>
          <a:lstStyle/>
          <a:p>
            <a:pPr algn="ctr"/>
            <a:r>
              <a:rPr lang="de-DE" sz="2800" b="1" dirty="0"/>
              <a:t>Main </a:t>
            </a:r>
            <a:r>
              <a:rPr lang="de-DE" sz="2800" b="1" dirty="0" err="1"/>
              <a:t>menu</a:t>
            </a:r>
            <a:r>
              <a:rPr lang="de-DE" sz="2800" b="1" dirty="0"/>
              <a:t> </a:t>
            </a:r>
            <a:br>
              <a:rPr lang="de-DE" sz="2800" dirty="0"/>
            </a:br>
            <a:br>
              <a:rPr lang="de-DE" sz="2800" dirty="0"/>
            </a:br>
            <a:r>
              <a:rPr lang="de-DE" sz="2800" dirty="0"/>
              <a:t>- Create a </a:t>
            </a:r>
            <a:r>
              <a:rPr lang="de-DE" sz="2800" dirty="0" err="1"/>
              <a:t>new</a:t>
            </a:r>
            <a:r>
              <a:rPr lang="de-DE" sz="2800" dirty="0"/>
              <a:t> </a:t>
            </a:r>
            <a:r>
              <a:rPr lang="de-DE" sz="2800" dirty="0" err="1"/>
              <a:t>case</a:t>
            </a:r>
            <a:br>
              <a:rPr lang="de-DE" sz="2800" dirty="0"/>
            </a:br>
            <a:br>
              <a:rPr lang="de-DE" sz="2800" dirty="0"/>
            </a:br>
            <a:r>
              <a:rPr lang="de-DE" sz="2800" dirty="0"/>
              <a:t>- </a:t>
            </a:r>
            <a:r>
              <a:rPr lang="de-DE" sz="2800" dirty="0" err="1"/>
              <a:t>Get</a:t>
            </a:r>
            <a:r>
              <a:rPr lang="de-DE" sz="2800" dirty="0"/>
              <a:t> back and </a:t>
            </a:r>
            <a:r>
              <a:rPr lang="de-DE" sz="2800" dirty="0" err="1"/>
              <a:t>add</a:t>
            </a:r>
            <a:r>
              <a:rPr lang="de-DE" sz="2800" dirty="0"/>
              <a:t>/</a:t>
            </a:r>
            <a:r>
              <a:rPr lang="de-DE" sz="2800" dirty="0" err="1"/>
              <a:t>change</a:t>
            </a:r>
            <a:r>
              <a:rPr lang="de-DE" sz="2800" dirty="0"/>
              <a:t> </a:t>
            </a:r>
            <a:r>
              <a:rPr lang="de-DE" sz="2800" dirty="0" err="1"/>
              <a:t>data</a:t>
            </a:r>
            <a:r>
              <a:rPr lang="de-DE" sz="2800" dirty="0"/>
              <a:t> in </a:t>
            </a:r>
            <a:r>
              <a:rPr lang="de-DE" sz="2800" dirty="0" err="1"/>
              <a:t>already</a:t>
            </a:r>
            <a:r>
              <a:rPr lang="de-DE" sz="2800" dirty="0"/>
              <a:t> </a:t>
            </a:r>
            <a:r>
              <a:rPr lang="de-DE" sz="2800" dirty="0" err="1"/>
              <a:t>started</a:t>
            </a:r>
            <a:r>
              <a:rPr lang="de-DE" sz="2800" dirty="0"/>
              <a:t> </a:t>
            </a:r>
            <a:r>
              <a:rPr lang="de-DE" sz="2800" dirty="0" err="1"/>
              <a:t>cases</a:t>
            </a:r>
            <a:br>
              <a:rPr lang="de-DE" sz="2800" dirty="0"/>
            </a:br>
            <a:br>
              <a:rPr lang="de-DE" sz="2800" dirty="0"/>
            </a:br>
            <a:r>
              <a:rPr lang="de-DE" sz="2800" dirty="0"/>
              <a:t>- </a:t>
            </a:r>
            <a:r>
              <a:rPr lang="de-DE" sz="2800" dirty="0" err="1"/>
              <a:t>Retrieve</a:t>
            </a:r>
            <a:r>
              <a:rPr lang="de-DE" sz="2800" dirty="0"/>
              <a:t> a </a:t>
            </a:r>
            <a:r>
              <a:rPr lang="de-DE" sz="2800" dirty="0" err="1"/>
              <a:t>data</a:t>
            </a:r>
            <a:r>
              <a:rPr lang="de-DE" sz="2800" dirty="0"/>
              <a:t> </a:t>
            </a:r>
            <a:r>
              <a:rPr lang="de-DE" sz="2800" dirty="0" err="1"/>
              <a:t>file</a:t>
            </a:r>
            <a:r>
              <a:rPr lang="de-DE" sz="2800" dirty="0"/>
              <a:t> </a:t>
            </a:r>
            <a:r>
              <a:rPr lang="de-DE" sz="2800" dirty="0" err="1"/>
              <a:t>of</a:t>
            </a:r>
            <a:r>
              <a:rPr lang="de-DE" sz="2800" dirty="0"/>
              <a:t> </a:t>
            </a:r>
            <a:r>
              <a:rPr lang="de-DE" sz="2800" dirty="0" err="1"/>
              <a:t>your</a:t>
            </a:r>
            <a:r>
              <a:rPr lang="de-DE" sz="2800" dirty="0"/>
              <a:t> </a:t>
            </a:r>
            <a:r>
              <a:rPr lang="de-DE" sz="2800" dirty="0" err="1"/>
              <a:t>entered</a:t>
            </a:r>
            <a:r>
              <a:rPr lang="de-DE" sz="2800" dirty="0"/>
              <a:t> </a:t>
            </a:r>
            <a:r>
              <a:rPr lang="de-DE" sz="2800" dirty="0" err="1"/>
              <a:t>cases</a:t>
            </a:r>
            <a:r>
              <a:rPr lang="de-DE" sz="2800" dirty="0"/>
              <a:t> </a:t>
            </a:r>
            <a:endParaRPr lang="en-US" sz="2800" dirty="0"/>
          </a:p>
        </p:txBody>
      </p:sp>
      <p:sp>
        <p:nvSpPr>
          <p:cNvPr id="19" name="Pfeil nach rechts 7">
            <a:extLst>
              <a:ext uri="{FF2B5EF4-FFF2-40B4-BE49-F238E27FC236}">
                <a16:creationId xmlns:a16="http://schemas.microsoft.com/office/drawing/2014/main" id="{A993A85C-B9DD-374D-AF26-0BD7C929C0EE}"/>
              </a:ext>
            </a:extLst>
          </p:cNvPr>
          <p:cNvSpPr/>
          <p:nvPr/>
        </p:nvSpPr>
        <p:spPr>
          <a:xfrm>
            <a:off x="4810289" y="3087019"/>
            <a:ext cx="410083" cy="237828"/>
          </a:xfrm>
          <a:prstGeom prst="rightArrow">
            <a:avLst/>
          </a:prstGeom>
          <a:solidFill>
            <a:schemeClr val="tx2">
              <a:lumMod val="5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20" name="Textfeld 8">
            <a:extLst>
              <a:ext uri="{FF2B5EF4-FFF2-40B4-BE49-F238E27FC236}">
                <a16:creationId xmlns:a16="http://schemas.microsoft.com/office/drawing/2014/main" id="{CB532C74-565B-B441-BE6F-4CC9E4ADD931}"/>
              </a:ext>
            </a:extLst>
          </p:cNvPr>
          <p:cNvSpPr txBox="1"/>
          <p:nvPr/>
        </p:nvSpPr>
        <p:spPr>
          <a:xfrm flipH="1">
            <a:off x="5245792" y="3078626"/>
            <a:ext cx="222004" cy="24622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dirty="0">
                <a:solidFill>
                  <a:srgbClr val="FF0000"/>
                </a:solidFill>
              </a:rPr>
              <a:t>X</a:t>
            </a:r>
          </a:p>
        </p:txBody>
      </p:sp>
      <p:sp>
        <p:nvSpPr>
          <p:cNvPr id="21" name="Pfeil nach rechts 7">
            <a:extLst>
              <a:ext uri="{FF2B5EF4-FFF2-40B4-BE49-F238E27FC236}">
                <a16:creationId xmlns:a16="http://schemas.microsoft.com/office/drawing/2014/main" id="{4D12CF25-8B0A-ED4E-B468-05DF620E0085}"/>
              </a:ext>
            </a:extLst>
          </p:cNvPr>
          <p:cNvSpPr/>
          <p:nvPr/>
        </p:nvSpPr>
        <p:spPr>
          <a:xfrm>
            <a:off x="4810289" y="4468558"/>
            <a:ext cx="410083" cy="237828"/>
          </a:xfrm>
          <a:prstGeom prst="rightArrow">
            <a:avLst/>
          </a:prstGeom>
          <a:solidFill>
            <a:schemeClr val="tx2">
              <a:lumMod val="5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pic>
        <p:nvPicPr>
          <p:cNvPr id="3" name="Grafik 2" descr="Ein Bild, das Text enthält.&#10;&#10;Automatisch generierte Beschreibung">
            <a:extLst>
              <a:ext uri="{FF2B5EF4-FFF2-40B4-BE49-F238E27FC236}">
                <a16:creationId xmlns:a16="http://schemas.microsoft.com/office/drawing/2014/main" id="{8A623B67-3D48-1041-9D6E-0A70FFF41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1048" y="956117"/>
            <a:ext cx="7665718" cy="4945764"/>
          </a:xfrm>
          <a:prstGeom prst="rect">
            <a:avLst/>
          </a:prstGeom>
        </p:spPr>
      </p:pic>
      <p:sp>
        <p:nvSpPr>
          <p:cNvPr id="4" name="Pfeil nach rechts 7">
            <a:extLst>
              <a:ext uri="{FF2B5EF4-FFF2-40B4-BE49-F238E27FC236}">
                <a16:creationId xmlns:a16="http://schemas.microsoft.com/office/drawing/2014/main" id="{8C4E406B-C38B-8489-B043-06DEB2F143A8}"/>
              </a:ext>
            </a:extLst>
          </p:cNvPr>
          <p:cNvSpPr/>
          <p:nvPr/>
        </p:nvSpPr>
        <p:spPr>
          <a:xfrm>
            <a:off x="4791815" y="2247437"/>
            <a:ext cx="410083" cy="237828"/>
          </a:xfrm>
          <a:prstGeom prst="rightArrow">
            <a:avLst/>
          </a:prstGeom>
          <a:solidFill>
            <a:schemeClr val="tx2">
              <a:lumMod val="5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Tree>
    <p:extLst>
      <p:ext uri="{BB962C8B-B14F-4D97-AF65-F5344CB8AC3E}">
        <p14:creationId xmlns:p14="http://schemas.microsoft.com/office/powerpoint/2010/main" val="3351923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233254" y="1708287"/>
            <a:ext cx="4006650" cy="3441424"/>
          </a:xfrm>
        </p:spPr>
        <p:txBody>
          <a:bodyPr anchor="ctr">
            <a:noAutofit/>
          </a:bodyPr>
          <a:lstStyle/>
          <a:p>
            <a:r>
              <a:rPr lang="de-DE" sz="2800" dirty="0" err="1"/>
              <a:t>Each</a:t>
            </a:r>
            <a:r>
              <a:rPr lang="de-DE" sz="2800" dirty="0"/>
              <a:t> </a:t>
            </a:r>
            <a:r>
              <a:rPr lang="de-DE" sz="2800" dirty="0" err="1"/>
              <a:t>new</a:t>
            </a:r>
            <a:r>
              <a:rPr lang="de-DE" sz="2800" dirty="0"/>
              <a:t> </a:t>
            </a:r>
            <a:r>
              <a:rPr lang="de-DE" sz="2800" dirty="0" err="1"/>
              <a:t>case</a:t>
            </a:r>
            <a:r>
              <a:rPr lang="de-DE" sz="2800" dirty="0"/>
              <a:t> </a:t>
            </a:r>
            <a:r>
              <a:rPr lang="de-DE" sz="2800" dirty="0" err="1"/>
              <a:t>has</a:t>
            </a:r>
            <a:r>
              <a:rPr lang="de-DE" sz="2800" dirty="0"/>
              <a:t> </a:t>
            </a:r>
            <a:r>
              <a:rPr lang="de-DE" sz="2800" dirty="0" err="1"/>
              <a:t>got</a:t>
            </a:r>
            <a:r>
              <a:rPr lang="de-DE" sz="2800" dirty="0"/>
              <a:t> an </a:t>
            </a:r>
            <a:r>
              <a:rPr lang="de-DE" sz="2800" dirty="0" err="1"/>
              <a:t>assigned</a:t>
            </a:r>
            <a:r>
              <a:rPr lang="de-DE" sz="2800" dirty="0"/>
              <a:t> ID. </a:t>
            </a:r>
            <a:r>
              <a:rPr lang="de-DE" sz="2800" dirty="0" err="1"/>
              <a:t>Please</a:t>
            </a:r>
            <a:r>
              <a:rPr lang="de-DE" sz="2800" dirty="0"/>
              <a:t> </a:t>
            </a:r>
            <a:r>
              <a:rPr lang="de-DE" sz="2800" dirty="0" err="1"/>
              <a:t>write</a:t>
            </a:r>
            <a:r>
              <a:rPr lang="de-DE" sz="2800" dirty="0"/>
              <a:t> </a:t>
            </a:r>
            <a:r>
              <a:rPr lang="de-DE" sz="2800" dirty="0" err="1"/>
              <a:t>them</a:t>
            </a:r>
            <a:r>
              <a:rPr lang="de-DE" sz="2800" dirty="0"/>
              <a:t> down </a:t>
            </a:r>
            <a:r>
              <a:rPr lang="de-DE" sz="2800" dirty="0" err="1"/>
              <a:t>to</a:t>
            </a:r>
            <a:r>
              <a:rPr lang="de-DE" sz="2800" dirty="0"/>
              <a:t> </a:t>
            </a:r>
            <a:r>
              <a:rPr lang="de-DE" sz="2800" dirty="0" err="1"/>
              <a:t>identify</a:t>
            </a:r>
            <a:r>
              <a:rPr lang="de-DE" sz="2800" dirty="0"/>
              <a:t> </a:t>
            </a:r>
            <a:r>
              <a:rPr lang="de-DE" sz="2800" dirty="0" err="1"/>
              <a:t>your</a:t>
            </a:r>
            <a:r>
              <a:rPr lang="de-DE" sz="2800" dirty="0"/>
              <a:t> </a:t>
            </a:r>
            <a:r>
              <a:rPr lang="de-DE" sz="2800" dirty="0" err="1"/>
              <a:t>cases</a:t>
            </a:r>
            <a:r>
              <a:rPr lang="de-DE" sz="2800" dirty="0"/>
              <a:t>.</a:t>
            </a:r>
            <a:br>
              <a:rPr lang="de-DE" sz="2800" dirty="0"/>
            </a:br>
            <a:endParaRPr lang="de-DE" sz="2800" dirty="0"/>
          </a:p>
        </p:txBody>
      </p:sp>
      <p:sp>
        <p:nvSpPr>
          <p:cNvPr id="20" name="Textfeld 8">
            <a:extLst>
              <a:ext uri="{FF2B5EF4-FFF2-40B4-BE49-F238E27FC236}">
                <a16:creationId xmlns:a16="http://schemas.microsoft.com/office/drawing/2014/main" id="{CB532C74-565B-B441-BE6F-4CC9E4ADD931}"/>
              </a:ext>
            </a:extLst>
          </p:cNvPr>
          <p:cNvSpPr txBox="1"/>
          <p:nvPr/>
        </p:nvSpPr>
        <p:spPr>
          <a:xfrm flipH="1">
            <a:off x="6590945" y="3078627"/>
            <a:ext cx="177458" cy="24622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dirty="0">
                <a:solidFill>
                  <a:srgbClr val="FF0000"/>
                </a:solidFill>
              </a:rPr>
              <a:t>X</a:t>
            </a:r>
          </a:p>
        </p:txBody>
      </p:sp>
      <p:pic>
        <p:nvPicPr>
          <p:cNvPr id="5" name="Grafik 4" descr="Ein Bild, das Text enthält.&#10;&#10;Automatisch generierte Beschreibung">
            <a:extLst>
              <a:ext uri="{FF2B5EF4-FFF2-40B4-BE49-F238E27FC236}">
                <a16:creationId xmlns:a16="http://schemas.microsoft.com/office/drawing/2014/main" id="{FC2D3EE5-2ADB-304B-B992-CFFEEE7B6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6326" y="1204958"/>
            <a:ext cx="7561406" cy="4448082"/>
          </a:xfrm>
          <a:prstGeom prst="rect">
            <a:avLst/>
          </a:prstGeom>
        </p:spPr>
      </p:pic>
      <p:pic>
        <p:nvPicPr>
          <p:cNvPr id="6" name="Grafik 5" descr="Ein Bild, das Text enthält.&#10;&#10;Automatisch generierte Beschreibung">
            <a:extLst>
              <a:ext uri="{FF2B5EF4-FFF2-40B4-BE49-F238E27FC236}">
                <a16:creationId xmlns:a16="http://schemas.microsoft.com/office/drawing/2014/main" id="{89ABCA67-D791-FD68-0B0F-F39A9F648D0D}"/>
              </a:ext>
            </a:extLst>
          </p:cNvPr>
          <p:cNvPicPr>
            <a:picLocks noChangeAspect="1"/>
          </p:cNvPicPr>
          <p:nvPr/>
        </p:nvPicPr>
        <p:blipFill rotWithShape="1">
          <a:blip r:embed="rId2">
            <a:extLst>
              <a:ext uri="{28A0092B-C50C-407E-A947-70E740481C1C}">
                <a14:useLocalDpi xmlns:a14="http://schemas.microsoft.com/office/drawing/2010/main" val="0"/>
              </a:ext>
            </a:extLst>
          </a:blip>
          <a:srcRect l="35587" t="2847" r="35339" b="66703"/>
          <a:stretch/>
        </p:blipFill>
        <p:spPr>
          <a:xfrm>
            <a:off x="7553431" y="3886118"/>
            <a:ext cx="4405315" cy="2640940"/>
          </a:xfrm>
          <a:prstGeom prst="rect">
            <a:avLst/>
          </a:prstGeom>
        </p:spPr>
      </p:pic>
      <p:sp>
        <p:nvSpPr>
          <p:cNvPr id="7" name="Ellipse 6">
            <a:extLst>
              <a:ext uri="{FF2B5EF4-FFF2-40B4-BE49-F238E27FC236}">
                <a16:creationId xmlns:a16="http://schemas.microsoft.com/office/drawing/2014/main" id="{89644003-3A49-E604-E62C-84C23630A726}"/>
              </a:ext>
            </a:extLst>
          </p:cNvPr>
          <p:cNvSpPr/>
          <p:nvPr/>
        </p:nvSpPr>
        <p:spPr>
          <a:xfrm>
            <a:off x="8030373" y="4808998"/>
            <a:ext cx="552507" cy="2922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dirty="0"/>
          </a:p>
        </p:txBody>
      </p:sp>
    </p:spTree>
    <p:extLst>
      <p:ext uri="{BB962C8B-B14F-4D97-AF65-F5344CB8AC3E}">
        <p14:creationId xmlns:p14="http://schemas.microsoft.com/office/powerpoint/2010/main" val="436968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233254" y="1708287"/>
            <a:ext cx="4006650" cy="3441424"/>
          </a:xfrm>
        </p:spPr>
        <p:txBody>
          <a:bodyPr anchor="ctr">
            <a:noAutofit/>
          </a:bodyPr>
          <a:lstStyle/>
          <a:p>
            <a:r>
              <a:rPr lang="de-DE" sz="2800" dirty="0" err="1"/>
              <a:t>Don‘t</a:t>
            </a:r>
            <a:r>
              <a:rPr lang="de-DE" sz="2800" dirty="0"/>
              <a:t> </a:t>
            </a:r>
            <a:r>
              <a:rPr lang="de-DE" sz="2800" dirty="0" err="1"/>
              <a:t>forget</a:t>
            </a:r>
            <a:r>
              <a:rPr lang="de-DE" sz="2800" dirty="0"/>
              <a:t> </a:t>
            </a:r>
            <a:r>
              <a:rPr lang="de-DE" sz="2800" dirty="0" err="1"/>
              <a:t>to</a:t>
            </a:r>
            <a:r>
              <a:rPr lang="de-DE" sz="2800" dirty="0"/>
              <a:t> save </a:t>
            </a:r>
            <a:r>
              <a:rPr lang="de-DE" sz="2800" dirty="0" err="1"/>
              <a:t>your</a:t>
            </a:r>
            <a:r>
              <a:rPr lang="de-DE" sz="2800" dirty="0"/>
              <a:t> </a:t>
            </a:r>
            <a:r>
              <a:rPr lang="de-DE" sz="2800" dirty="0" err="1"/>
              <a:t>changes</a:t>
            </a:r>
            <a:r>
              <a:rPr lang="de-DE" sz="2800" dirty="0"/>
              <a:t> </a:t>
            </a:r>
            <a:r>
              <a:rPr lang="de-DE" sz="2800" dirty="0" err="1"/>
              <a:t>to</a:t>
            </a:r>
            <a:r>
              <a:rPr lang="de-DE" sz="2800" dirty="0"/>
              <a:t> </a:t>
            </a:r>
            <a:r>
              <a:rPr lang="de-DE" sz="2800" dirty="0" err="1"/>
              <a:t>the</a:t>
            </a:r>
            <a:r>
              <a:rPr lang="de-DE" sz="2800" dirty="0"/>
              <a:t> </a:t>
            </a:r>
            <a:r>
              <a:rPr lang="de-DE" sz="2800" dirty="0" err="1"/>
              <a:t>data</a:t>
            </a:r>
            <a:r>
              <a:rPr lang="de-DE" sz="2800" dirty="0"/>
              <a:t> </a:t>
            </a:r>
            <a:r>
              <a:rPr lang="de-DE" sz="2800" dirty="0" err="1"/>
              <a:t>regularly</a:t>
            </a:r>
            <a:r>
              <a:rPr lang="de-DE" sz="2800" dirty="0"/>
              <a:t>.</a:t>
            </a:r>
            <a:br>
              <a:rPr lang="de-DE" sz="2800" dirty="0"/>
            </a:br>
            <a:endParaRPr lang="de-DE" sz="2800" dirty="0"/>
          </a:p>
        </p:txBody>
      </p:sp>
      <p:pic>
        <p:nvPicPr>
          <p:cNvPr id="4" name="Grafik 3">
            <a:extLst>
              <a:ext uri="{FF2B5EF4-FFF2-40B4-BE49-F238E27FC236}">
                <a16:creationId xmlns:a16="http://schemas.microsoft.com/office/drawing/2014/main" id="{4E742258-9BE2-0D13-E35A-433AB7E37FAB}"/>
              </a:ext>
            </a:extLst>
          </p:cNvPr>
          <p:cNvPicPr>
            <a:picLocks noChangeAspect="1"/>
          </p:cNvPicPr>
          <p:nvPr/>
        </p:nvPicPr>
        <p:blipFill rotWithShape="1">
          <a:blip r:embed="rId2"/>
          <a:srcRect l="218" t="10882" r="46187" b="34706"/>
          <a:stretch/>
        </p:blipFill>
        <p:spPr>
          <a:xfrm>
            <a:off x="3953435" y="1041737"/>
            <a:ext cx="7758953" cy="5251487"/>
          </a:xfrm>
          <a:prstGeom prst="rect">
            <a:avLst/>
          </a:prstGeom>
        </p:spPr>
      </p:pic>
      <p:sp>
        <p:nvSpPr>
          <p:cNvPr id="8" name="Rechteck 7">
            <a:extLst>
              <a:ext uri="{FF2B5EF4-FFF2-40B4-BE49-F238E27FC236}">
                <a16:creationId xmlns:a16="http://schemas.microsoft.com/office/drawing/2014/main" id="{8239FF39-E31D-6A26-90D8-8F07CB3564D0}"/>
              </a:ext>
            </a:extLst>
          </p:cNvPr>
          <p:cNvSpPr/>
          <p:nvPr/>
        </p:nvSpPr>
        <p:spPr>
          <a:xfrm>
            <a:off x="5567081" y="1122828"/>
            <a:ext cx="800101" cy="3429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41998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441897" y="3009992"/>
            <a:ext cx="4006650" cy="838005"/>
          </a:xfrm>
        </p:spPr>
        <p:txBody>
          <a:bodyPr anchor="ctr">
            <a:noAutofit/>
          </a:bodyPr>
          <a:lstStyle/>
          <a:p>
            <a:pPr algn="ctr"/>
            <a:r>
              <a:rPr lang="de-DE" sz="3600" b="1" dirty="0"/>
              <a:t>9 </a:t>
            </a:r>
            <a:r>
              <a:rPr lang="de-DE" sz="3600" b="1" dirty="0" err="1"/>
              <a:t>data</a:t>
            </a:r>
            <a:r>
              <a:rPr lang="de-DE" sz="3600" b="1" dirty="0"/>
              <a:t> </a:t>
            </a:r>
            <a:r>
              <a:rPr lang="de-DE" sz="3600" b="1" dirty="0" err="1"/>
              <a:t>categories</a:t>
            </a:r>
            <a:endParaRPr lang="en-US" sz="3600" b="1" dirty="0"/>
          </a:p>
        </p:txBody>
      </p:sp>
      <p:sp>
        <p:nvSpPr>
          <p:cNvPr id="3" name="Inhaltsplatzhalter 1">
            <a:extLst>
              <a:ext uri="{FF2B5EF4-FFF2-40B4-BE49-F238E27FC236}">
                <a16:creationId xmlns:a16="http://schemas.microsoft.com/office/drawing/2014/main" id="{09F8257E-A2BE-B8AA-C748-117FC37FE7EA}"/>
              </a:ext>
            </a:extLst>
          </p:cNvPr>
          <p:cNvSpPr txBox="1">
            <a:spLocks/>
          </p:cNvSpPr>
          <p:nvPr/>
        </p:nvSpPr>
        <p:spPr>
          <a:xfrm>
            <a:off x="4673600" y="758136"/>
            <a:ext cx="7429500" cy="5341719"/>
          </a:xfrm>
          <a:prstGeom prst="rect">
            <a:avLst/>
          </a:prstGeom>
        </p:spPr>
        <p:txBody>
          <a:bodyPr vert="horz" wrap="square" lIns="91440" tIns="45720" rIns="91440" bIns="45720" rtlCol="0" anchor="ctr">
            <a:normAutofit fontScale="25000" lnSpcReduction="20000"/>
          </a:bodyPr>
          <a:lstStyle>
            <a:lvl1pPr marL="0" indent="0" algn="l" defTabSz="914400" rtl="0" eaLnBrk="1" latinLnBrk="0" hangingPunct="1">
              <a:lnSpc>
                <a:spcPct val="100000"/>
              </a:lnSpc>
              <a:spcBef>
                <a:spcPts val="1000"/>
              </a:spcBef>
              <a:spcAft>
                <a:spcPts val="800"/>
              </a:spcAft>
              <a:buFont typeface="Arial" panose="020B0604020202020204" pitchFamily="34" charset="0"/>
              <a:buNone/>
              <a:defRPr sz="2400" kern="1200">
                <a:solidFill>
                  <a:schemeClr val="tx1">
                    <a:alpha val="80000"/>
                  </a:schemeClr>
                </a:solidFill>
                <a:latin typeface="+mn-lt"/>
                <a:ea typeface="+mn-ea"/>
                <a:cs typeface="+mn-cs"/>
              </a:defRPr>
            </a:lvl1pPr>
            <a:lvl2pPr marL="457200" indent="0" algn="ctr"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2pPr>
            <a:lvl3pPr marL="914400" indent="0" algn="ctr" defTabSz="914400" rtl="0" eaLnBrk="1" latinLnBrk="0" hangingPunct="1">
              <a:lnSpc>
                <a:spcPct val="110000"/>
              </a:lnSpc>
              <a:spcBef>
                <a:spcPts val="500"/>
              </a:spcBef>
              <a:spcAft>
                <a:spcPts val="800"/>
              </a:spcAft>
              <a:buFont typeface="Arial" panose="020B0604020202020204" pitchFamily="34" charset="0"/>
              <a:buNone/>
              <a:defRPr sz="1800" kern="1200">
                <a:solidFill>
                  <a:schemeClr val="tx1">
                    <a:alpha val="60000"/>
                  </a:schemeClr>
                </a:solidFill>
                <a:latin typeface="+mn-lt"/>
                <a:ea typeface="+mn-ea"/>
                <a:cs typeface="+mn-cs"/>
              </a:defRPr>
            </a:lvl3pPr>
            <a:lvl4pPr marL="1371600" indent="0" algn="ctr" defTabSz="914400" rtl="0" eaLnBrk="1" latinLnBrk="0" hangingPunct="1">
              <a:lnSpc>
                <a:spcPct val="110000"/>
              </a:lnSpc>
              <a:spcBef>
                <a:spcPts val="500"/>
              </a:spcBef>
              <a:spcAft>
                <a:spcPts val="800"/>
              </a:spcAft>
              <a:buFont typeface="Arial" panose="020B0604020202020204" pitchFamily="34" charset="0"/>
              <a:buNone/>
              <a:defRPr sz="1600" kern="1200">
                <a:solidFill>
                  <a:schemeClr val="tx1">
                    <a:alpha val="60000"/>
                  </a:schemeClr>
                </a:solidFill>
                <a:latin typeface="+mn-lt"/>
                <a:ea typeface="+mn-ea"/>
                <a:cs typeface="+mn-cs"/>
              </a:defRPr>
            </a:lvl4pPr>
            <a:lvl5pPr marL="1828800" indent="0" algn="ctr" defTabSz="914400" rtl="0" eaLnBrk="1" latinLnBrk="0" hangingPunct="1">
              <a:lnSpc>
                <a:spcPct val="110000"/>
              </a:lnSpc>
              <a:spcBef>
                <a:spcPts val="500"/>
              </a:spcBef>
              <a:spcAft>
                <a:spcPts val="800"/>
              </a:spcAft>
              <a:buFont typeface="Arial" panose="020B0604020202020204" pitchFamily="34" charset="0"/>
              <a:buNone/>
              <a:defRPr sz="1600" kern="1200">
                <a:solidFill>
                  <a:schemeClr val="tx1">
                    <a:alpha val="6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1143000">
              <a:lnSpc>
                <a:spcPct val="90000"/>
              </a:lnSpc>
              <a:buFont typeface="Wingdings" panose="05000000000000000000" pitchFamily="2" charset="2"/>
              <a:buChar char="Ø"/>
            </a:pPr>
            <a:endParaRPr lang="de-DE" sz="11200" dirty="0"/>
          </a:p>
          <a:p>
            <a:pPr marL="914400" indent="-1143000">
              <a:lnSpc>
                <a:spcPct val="90000"/>
              </a:lnSpc>
              <a:buFont typeface="Wingdings" panose="05000000000000000000" pitchFamily="2" charset="2"/>
              <a:buChar char="Ø"/>
            </a:pPr>
            <a:r>
              <a:rPr lang="de-DE" sz="11200" dirty="0"/>
              <a:t>Hospital </a:t>
            </a:r>
            <a:r>
              <a:rPr lang="de-DE" sz="11200" dirty="0" err="1"/>
              <a:t>information</a:t>
            </a:r>
            <a:endParaRPr lang="de-DE" sz="11200" dirty="0"/>
          </a:p>
          <a:p>
            <a:pPr marL="914400" indent="-1143000">
              <a:lnSpc>
                <a:spcPct val="90000"/>
              </a:lnSpc>
              <a:buFont typeface="Wingdings" panose="05000000000000000000" pitchFamily="2" charset="2"/>
              <a:buChar char="Ø"/>
            </a:pPr>
            <a:r>
              <a:rPr lang="de-DE" sz="11200" dirty="0"/>
              <a:t>Patient </a:t>
            </a:r>
            <a:r>
              <a:rPr lang="de-DE" sz="11200" dirty="0" err="1"/>
              <a:t>information</a:t>
            </a:r>
            <a:endParaRPr lang="de-DE" sz="11200" dirty="0"/>
          </a:p>
          <a:p>
            <a:pPr marL="914400" indent="-1143000">
              <a:lnSpc>
                <a:spcPct val="90000"/>
              </a:lnSpc>
              <a:buFont typeface="Wingdings" panose="05000000000000000000" pitchFamily="2" charset="2"/>
              <a:buChar char="Ø"/>
            </a:pPr>
            <a:r>
              <a:rPr lang="de-DE" sz="11200" dirty="0" err="1"/>
              <a:t>Comorbidities</a:t>
            </a:r>
            <a:endParaRPr lang="de-DE" sz="11200" dirty="0"/>
          </a:p>
          <a:p>
            <a:pPr marL="914400" indent="-1143000">
              <a:lnSpc>
                <a:spcPct val="90000"/>
              </a:lnSpc>
              <a:buFont typeface="Wingdings" panose="05000000000000000000" pitchFamily="2" charset="2"/>
              <a:buChar char="Ø"/>
            </a:pPr>
            <a:r>
              <a:rPr lang="de-DE" sz="11200" dirty="0"/>
              <a:t>Risk </a:t>
            </a:r>
            <a:r>
              <a:rPr lang="de-DE" sz="11200" dirty="0" err="1"/>
              <a:t>factors</a:t>
            </a:r>
            <a:r>
              <a:rPr lang="de-DE" sz="11200" dirty="0"/>
              <a:t> </a:t>
            </a:r>
          </a:p>
          <a:p>
            <a:pPr marL="914400" indent="-1143000">
              <a:lnSpc>
                <a:spcPct val="90000"/>
              </a:lnSpc>
              <a:buFont typeface="Wingdings" panose="05000000000000000000" pitchFamily="2" charset="2"/>
              <a:buChar char="Ø"/>
            </a:pPr>
            <a:r>
              <a:rPr lang="de-DE" sz="11200" dirty="0"/>
              <a:t>OAT </a:t>
            </a:r>
            <a:r>
              <a:rPr lang="de-DE" sz="11200" dirty="0" err="1"/>
              <a:t>indication</a:t>
            </a:r>
            <a:endParaRPr lang="de-DE" sz="11200" dirty="0"/>
          </a:p>
          <a:p>
            <a:pPr marL="914400" indent="-1143000">
              <a:lnSpc>
                <a:spcPct val="90000"/>
              </a:lnSpc>
              <a:buFont typeface="Wingdings" panose="05000000000000000000" pitchFamily="2" charset="2"/>
              <a:buChar char="Ø"/>
            </a:pPr>
            <a:r>
              <a:rPr lang="de-DE" sz="11200" dirty="0"/>
              <a:t>OAT </a:t>
            </a:r>
            <a:r>
              <a:rPr lang="de-DE" sz="11200" dirty="0" err="1"/>
              <a:t>management</a:t>
            </a:r>
            <a:endParaRPr lang="de-DE" sz="11200" dirty="0"/>
          </a:p>
          <a:p>
            <a:pPr marL="914400" indent="-1143000">
              <a:lnSpc>
                <a:spcPct val="90000"/>
              </a:lnSpc>
              <a:buFont typeface="Wingdings" panose="05000000000000000000" pitchFamily="2" charset="2"/>
              <a:buChar char="Ø"/>
            </a:pPr>
            <a:r>
              <a:rPr lang="de-DE" sz="11200" dirty="0" err="1"/>
              <a:t>Fascial</a:t>
            </a:r>
            <a:r>
              <a:rPr lang="de-DE" sz="11200" dirty="0"/>
              <a:t> </a:t>
            </a:r>
            <a:r>
              <a:rPr lang="de-DE" sz="11200" dirty="0" err="1"/>
              <a:t>closure</a:t>
            </a:r>
            <a:endParaRPr lang="de-DE" sz="11200" dirty="0"/>
          </a:p>
          <a:p>
            <a:pPr marL="914400" indent="-1143000">
              <a:lnSpc>
                <a:spcPct val="90000"/>
              </a:lnSpc>
              <a:buFont typeface="Wingdings" panose="05000000000000000000" pitchFamily="2" charset="2"/>
              <a:buChar char="Ø"/>
            </a:pPr>
            <a:r>
              <a:rPr lang="de-DE" sz="11200" dirty="0" err="1"/>
              <a:t>Discharge</a:t>
            </a:r>
            <a:endParaRPr lang="de-DE" sz="11200" dirty="0"/>
          </a:p>
          <a:p>
            <a:pPr marL="914400" indent="-1143000">
              <a:lnSpc>
                <a:spcPct val="90000"/>
              </a:lnSpc>
              <a:buFont typeface="Wingdings" panose="05000000000000000000" pitchFamily="2" charset="2"/>
              <a:buChar char="Ø"/>
            </a:pPr>
            <a:r>
              <a:rPr lang="de-DE" sz="11200" dirty="0"/>
              <a:t>Follow </a:t>
            </a:r>
            <a:r>
              <a:rPr lang="de-DE" sz="11200" dirty="0" err="1"/>
              <a:t>up</a:t>
            </a:r>
            <a:endParaRPr lang="de-DE" sz="11200" dirty="0"/>
          </a:p>
          <a:p>
            <a:pPr indent="-228600">
              <a:lnSpc>
                <a:spcPct val="90000"/>
              </a:lnSpc>
              <a:buFont typeface="Arial" panose="020B0604020202020204" pitchFamily="34" charset="0"/>
              <a:buChar char="•"/>
            </a:pPr>
            <a:endParaRPr lang="en-US" sz="1400" dirty="0"/>
          </a:p>
        </p:txBody>
      </p:sp>
    </p:spTree>
    <p:extLst>
      <p:ext uri="{BB962C8B-B14F-4D97-AF65-F5344CB8AC3E}">
        <p14:creationId xmlns:p14="http://schemas.microsoft.com/office/powerpoint/2010/main" val="4225976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558BB26-66D2-619B-F2F9-86308CA3AC3A}"/>
              </a:ext>
            </a:extLst>
          </p:cNvPr>
          <p:cNvSpPr txBox="1">
            <a:spLocks/>
          </p:cNvSpPr>
          <p:nvPr/>
        </p:nvSpPr>
        <p:spPr>
          <a:xfrm>
            <a:off x="-694592" y="0"/>
            <a:ext cx="4235176" cy="838005"/>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lang="en-US" sz="6400" kern="1200">
                <a:solidFill>
                  <a:schemeClr val="tx1"/>
                </a:solidFill>
                <a:latin typeface="+mj-lt"/>
                <a:ea typeface="+mj-ea"/>
                <a:cs typeface="+mj-cs"/>
              </a:defRPr>
            </a:lvl1pPr>
          </a:lstStyle>
          <a:p>
            <a:pPr algn="ctr"/>
            <a:r>
              <a:rPr lang="de-DE" sz="2800" b="1" dirty="0"/>
              <a:t>Patient </a:t>
            </a:r>
            <a:r>
              <a:rPr lang="de-DE" sz="2800" b="1" dirty="0" err="1"/>
              <a:t>data</a:t>
            </a:r>
            <a:endParaRPr lang="de-DE" dirty="0" err="1"/>
          </a:p>
        </p:txBody>
      </p:sp>
      <p:pic>
        <p:nvPicPr>
          <p:cNvPr id="7" name="Grafik 6">
            <a:extLst>
              <a:ext uri="{FF2B5EF4-FFF2-40B4-BE49-F238E27FC236}">
                <a16:creationId xmlns:a16="http://schemas.microsoft.com/office/drawing/2014/main" id="{4F16A040-5FB8-2CC3-DA2A-02A912B91C39}"/>
              </a:ext>
            </a:extLst>
          </p:cNvPr>
          <p:cNvPicPr>
            <a:picLocks noChangeAspect="1"/>
          </p:cNvPicPr>
          <p:nvPr/>
        </p:nvPicPr>
        <p:blipFill rotWithShape="1">
          <a:blip r:embed="rId2"/>
          <a:srcRect l="-372" t="21275" r="2070" b="4902"/>
          <a:stretch/>
        </p:blipFill>
        <p:spPr>
          <a:xfrm>
            <a:off x="692524" y="974912"/>
            <a:ext cx="11065660" cy="5540188"/>
          </a:xfrm>
          <a:prstGeom prst="rect">
            <a:avLst/>
          </a:prstGeom>
        </p:spPr>
      </p:pic>
    </p:spTree>
    <p:extLst>
      <p:ext uri="{BB962C8B-B14F-4D97-AF65-F5344CB8AC3E}">
        <p14:creationId xmlns:p14="http://schemas.microsoft.com/office/powerpoint/2010/main" val="3910815001"/>
      </p:ext>
    </p:extLst>
  </p:cSld>
  <p:clrMapOvr>
    <a:masterClrMapping/>
  </p:clrMapOvr>
</p:sld>
</file>

<file path=ppt/theme/theme1.xml><?xml version="1.0" encoding="utf-8"?>
<a:theme xmlns:a="http://schemas.openxmlformats.org/drawingml/2006/main" name="3DFloatVTI">
  <a:themeElements>
    <a:clrScheme name="AnalogousFromDarkSeedLeftStep">
      <a:dk1>
        <a:srgbClr val="000000"/>
      </a:dk1>
      <a:lt1>
        <a:srgbClr val="FFFFFF"/>
      </a:lt1>
      <a:dk2>
        <a:srgbClr val="1C2B32"/>
      </a:dk2>
      <a:lt2>
        <a:srgbClr val="E2E8E2"/>
      </a:lt2>
      <a:accent1>
        <a:srgbClr val="D838D6"/>
      </a:accent1>
      <a:accent2>
        <a:srgbClr val="8526C6"/>
      </a:accent2>
      <a:accent3>
        <a:srgbClr val="5538D8"/>
      </a:accent3>
      <a:accent4>
        <a:srgbClr val="264CC6"/>
      </a:accent4>
      <a:accent5>
        <a:srgbClr val="38A1D8"/>
      </a:accent5>
      <a:accent6>
        <a:srgbClr val="23B6AC"/>
      </a:accent6>
      <a:hlink>
        <a:srgbClr val="3F7DBF"/>
      </a:hlink>
      <a:folHlink>
        <a:srgbClr val="7F7F7F"/>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TotalTime>0</TotalTime>
  <Words>616</Words>
  <Application>Microsoft Office PowerPoint</Application>
  <PresentationFormat>Breitbild</PresentationFormat>
  <Paragraphs>61</Paragraphs>
  <Slides>23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23</vt:i4>
      </vt:variant>
    </vt:vector>
  </HeadingPairs>
  <TitlesOfParts>
    <vt:vector size="28" baseType="lpstr">
      <vt:lpstr>Arial</vt:lpstr>
      <vt:lpstr>Arial Narrow</vt:lpstr>
      <vt:lpstr>Avenir Next LT Pro</vt:lpstr>
      <vt:lpstr>Wingdings</vt:lpstr>
      <vt:lpstr>3DFloatVTI</vt:lpstr>
      <vt:lpstr>The EHS Open Abdomen Registry </vt:lpstr>
      <vt:lpstr>PowerPoint-Präsentation</vt:lpstr>
      <vt:lpstr>Create an account by clicking “Register”  Don’t forget to accept the terms of use by ticking the box before you can log in or register. </vt:lpstr>
      <vt:lpstr>Important!  Please make sure to obtain informed consent from your patients or the legal representatives.  You may use the provided forms on the landing page and modify them according to your local regulations and corporate design. </vt:lpstr>
      <vt:lpstr>Main menu   - Create a new case  - Get back and add/change data in already started cases  - Retrieve a data file of your entered cases </vt:lpstr>
      <vt:lpstr>Each new case has got an assigned ID. Please write them down to identify your cases. </vt:lpstr>
      <vt:lpstr>Don‘t forget to save your changes to the data regularly. </vt:lpstr>
      <vt:lpstr>9 data categories</vt:lpstr>
      <vt:lpstr>PowerPoint-Präsentation</vt:lpstr>
      <vt:lpstr>If the patient has no comorbidities, you will be directed to the next category.  If yes, more fields to enter the data will appear.  Additional information is available via the info icon (e.g. for scores).</vt:lpstr>
      <vt:lpstr>Other comorbities can be specified in a free text field. </vt:lpstr>
      <vt:lpstr>Categorized comorbidities are asked to be graded according to there severety (SOC score)</vt:lpstr>
      <vt:lpstr>Previous surgery is considered to be a procedure that leads to secondary surgery with the need for OAT (e.g. bowel resection with anastomosis, anastomotic leakage and OAT due to secondary peritonitis)</vt:lpstr>
      <vt:lpstr>This is a key category of the registry.   Please take care of entering the correct dates.   The indication of the OAT can be given as trauma, peritonitis, ACS, burst abdomen or other (free text)</vt:lpstr>
      <vt:lpstr>1. Which material has direct contact to the intestines?  2. Fascial traction applied?  3. Negative-pressure wound therapy used?</vt:lpstr>
      <vt:lpstr>1. Which material has direct contact to the intestines?  2. Fascial traction applied?  3. Negative-pressure wound therapy used?</vt:lpstr>
      <vt:lpstr>1. Which material has direct contact to the intestines?  2. Fascial traction applied?  3. Negative-pressure wound therapy used?</vt:lpstr>
      <vt:lpstr>5 classifications are used </vt:lpstr>
      <vt:lpstr>Residual dehiscence on the day of end of the OAT   Dehiscence is referred to as the gap (cm) between the facial edges, not the incisional length.</vt:lpstr>
      <vt:lpstr>Detailed information on how fascial has been performed </vt:lpstr>
      <vt:lpstr>Information on complications and fistula development</vt:lpstr>
      <vt:lpstr>The follow up can be done by telephone, or more reliable if the patient reports to the outpatient unit. Nine follow up questions are asked. The data can be entered later via „Load case“ in the main menu.</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Open Abdomen Register  der EHS</dc:title>
  <dc:creator>Dr. Clemens Winkler (fasciotens GmbH)</dc:creator>
  <cp:lastModifiedBy>Dr. Clemens Winkler (fasciotens GmbH)</cp:lastModifiedBy>
  <cp:revision>105</cp:revision>
  <dcterms:created xsi:type="dcterms:W3CDTF">2022-11-22T10:52:43Z</dcterms:created>
  <dcterms:modified xsi:type="dcterms:W3CDTF">2023-03-08T11:32:50Z</dcterms:modified>
</cp:coreProperties>
</file>