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9" r:id="rId2"/>
    <p:sldId id="257" r:id="rId3"/>
    <p:sldId id="280" r:id="rId4"/>
    <p:sldId id="277" r:id="rId5"/>
    <p:sldId id="259" r:id="rId6"/>
    <p:sldId id="260" r:id="rId7"/>
    <p:sldId id="278" r:id="rId8"/>
    <p:sldId id="281" r:id="rId9"/>
    <p:sldId id="28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FEB54-F688-5DC7-FF4F-D784A7D2F1EA}" name="Stefan Behle (fasciotens GmbH)" initials="SG" userId="S::behle@fasciotens.de::6c7b496f-55e7-4551-9c59-d042227093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7" d="100"/>
          <a:sy n="57" d="100"/>
        </p:scale>
        <p:origin x="766" y="4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February 25,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62041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February 25,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419578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February 25,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54293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February 25,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69015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February 25,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4805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February 25,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52081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February 25,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2677499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February 25,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‹Nr.›</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2036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February 25,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12347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February 25,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392166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February 25,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‹Nr.›</a:t>
            </a:fld>
            <a:endParaRPr lang="en-US"/>
          </a:p>
        </p:txBody>
      </p:sp>
    </p:spTree>
    <p:extLst>
      <p:ext uri="{BB962C8B-B14F-4D97-AF65-F5344CB8AC3E}">
        <p14:creationId xmlns:p14="http://schemas.microsoft.com/office/powerpoint/2010/main" val="49674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Saturday, February 25,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‹Nr.›</a:t>
            </a:fld>
            <a:endParaRPr lang="en-US"/>
          </a:p>
        </p:txBody>
      </p:sp>
    </p:spTree>
    <p:extLst>
      <p:ext uri="{BB962C8B-B14F-4D97-AF65-F5344CB8AC3E}">
        <p14:creationId xmlns:p14="http://schemas.microsoft.com/office/powerpoint/2010/main" val="303743897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1153831" y="1384787"/>
            <a:ext cx="3565524" cy="2384898"/>
          </a:xfrm>
        </p:spPr>
        <p:txBody>
          <a:bodyPr anchor="b">
            <a:normAutofit fontScale="90000"/>
          </a:bodyPr>
          <a:lstStyle/>
          <a:p>
            <a:r>
              <a:rPr lang="en-US" sz="4800" dirty="0"/>
              <a:t>Das Open Abdomen Register </a:t>
            </a:r>
            <a:br>
              <a:rPr lang="en-US" sz="4800" dirty="0"/>
            </a:br>
            <a:r>
              <a:rPr lang="en-US" sz="4800" dirty="0"/>
              <a:t>der EHS</a:t>
            </a:r>
          </a:p>
        </p:txBody>
      </p:sp>
      <p:pic>
        <p:nvPicPr>
          <p:cNvPr id="4" name="Picture 3" descr="Sphäre aus Gitter und Knoten">
            <a:extLst>
              <a:ext uri="{FF2B5EF4-FFF2-40B4-BE49-F238E27FC236}">
                <a16:creationId xmlns:a16="http://schemas.microsoft.com/office/drawing/2014/main" id="{6840360A-B403-2B6F-4A86-381C19BCE81C}"/>
              </a:ext>
            </a:extLst>
          </p:cNvPr>
          <p:cNvPicPr>
            <a:picLocks noChangeAspect="1"/>
          </p:cNvPicPr>
          <p:nvPr/>
        </p:nvPicPr>
        <p:blipFill rotWithShape="1">
          <a:blip r:embed="rId2"/>
          <a:srcRect l="18542"/>
          <a:stretch/>
        </p:blipFill>
        <p:spPr>
          <a:xfrm>
            <a:off x="4743449" y="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pic>
        <p:nvPicPr>
          <p:cNvPr id="5" name="Picture 2" descr="European Hernia Society | Welcome to the European Hernia Society">
            <a:extLst>
              <a:ext uri="{FF2B5EF4-FFF2-40B4-BE49-F238E27FC236}">
                <a16:creationId xmlns:a16="http://schemas.microsoft.com/office/drawing/2014/main" id="{99BB2C13-62A8-7E49-B091-B66CCA784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52" y="4504749"/>
            <a:ext cx="3400745" cy="1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567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55526" y="2276374"/>
            <a:ext cx="4006650" cy="3143252"/>
          </a:xfrm>
        </p:spPr>
        <p:txBody>
          <a:bodyPr anchor="ctr">
            <a:noAutofit/>
          </a:bodyPr>
          <a:lstStyle/>
          <a:p>
            <a:r>
              <a:rPr lang="de-DE" sz="2800" noProof="1"/>
              <a:t>Die Felder für Nebenerkrankungen erscheinen erst beim Anklicken von “Ja”, bei “Nein” geht es direkt weiter zu den Risikofaktoren</a:t>
            </a:r>
          </a:p>
        </p:txBody>
      </p:sp>
      <p:pic>
        <p:nvPicPr>
          <p:cNvPr id="3" name="Grafik 2">
            <a:extLst>
              <a:ext uri="{FF2B5EF4-FFF2-40B4-BE49-F238E27FC236}">
                <a16:creationId xmlns:a16="http://schemas.microsoft.com/office/drawing/2014/main" id="{4778712B-9D2C-307E-CEC8-17AB603A55A3}"/>
              </a:ext>
            </a:extLst>
          </p:cNvPr>
          <p:cNvPicPr>
            <a:picLocks noChangeAspect="1"/>
          </p:cNvPicPr>
          <p:nvPr/>
        </p:nvPicPr>
        <p:blipFill rotWithShape="1">
          <a:blip r:embed="rId2">
            <a:extLst>
              <a:ext uri="{28A0092B-C50C-407E-A947-70E740481C1C}">
                <a14:useLocalDpi xmlns:a14="http://schemas.microsoft.com/office/drawing/2010/main" val="0"/>
              </a:ext>
            </a:extLst>
          </a:blip>
          <a:srcRect r="46187" b="47076"/>
          <a:stretch/>
        </p:blipFill>
        <p:spPr>
          <a:xfrm>
            <a:off x="4235176" y="1216926"/>
            <a:ext cx="7672195" cy="4424144"/>
          </a:xfrm>
          <a:prstGeom prst="rect">
            <a:avLst/>
          </a:prstGeom>
        </p:spPr>
      </p:pic>
      <p:sp>
        <p:nvSpPr>
          <p:cNvPr id="4" name="Titel 1">
            <a:extLst>
              <a:ext uri="{FF2B5EF4-FFF2-40B4-BE49-F238E27FC236}">
                <a16:creationId xmlns:a16="http://schemas.microsoft.com/office/drawing/2014/main" id="{AE8FD1E7-11B1-8919-27F0-ED782F7D67CE}"/>
              </a:ext>
            </a:extLst>
          </p:cNvPr>
          <p:cNvSpPr txBox="1">
            <a:spLocks/>
          </p:cNvSpPr>
          <p:nvPr/>
        </p:nvSpPr>
        <p:spPr>
          <a:xfrm>
            <a:off x="-483577"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spTree>
    <p:extLst>
      <p:ext uri="{BB962C8B-B14F-4D97-AF65-F5344CB8AC3E}">
        <p14:creationId xmlns:p14="http://schemas.microsoft.com/office/powerpoint/2010/main" val="380553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54532" y="2169427"/>
            <a:ext cx="4006650" cy="3143252"/>
          </a:xfrm>
        </p:spPr>
        <p:txBody>
          <a:bodyPr anchor="ctr">
            <a:noAutofit/>
          </a:bodyPr>
          <a:lstStyle/>
          <a:p>
            <a:r>
              <a:rPr lang="de-DE" sz="2800" noProof="1"/>
              <a:t>Wenn eine Nebenerkrankung nicht aufgeführt ist, kann über das Feld „Andere Komborbiditäten" ein Freitextfeld aufgerufen werden.</a:t>
            </a:r>
          </a:p>
        </p:txBody>
      </p:sp>
      <p:pic>
        <p:nvPicPr>
          <p:cNvPr id="4" name="Grafik 3">
            <a:extLst>
              <a:ext uri="{FF2B5EF4-FFF2-40B4-BE49-F238E27FC236}">
                <a16:creationId xmlns:a16="http://schemas.microsoft.com/office/drawing/2014/main" id="{D3010153-522D-13A3-D2C7-540CB3821D90}"/>
              </a:ext>
            </a:extLst>
          </p:cNvPr>
          <p:cNvPicPr>
            <a:picLocks noChangeAspect="1"/>
          </p:cNvPicPr>
          <p:nvPr/>
        </p:nvPicPr>
        <p:blipFill rotWithShape="1">
          <a:blip r:embed="rId2">
            <a:extLst>
              <a:ext uri="{28A0092B-C50C-407E-A947-70E740481C1C}">
                <a14:useLocalDpi xmlns:a14="http://schemas.microsoft.com/office/drawing/2010/main" val="0"/>
              </a:ext>
            </a:extLst>
          </a:blip>
          <a:srcRect b="13057"/>
          <a:stretch/>
        </p:blipFill>
        <p:spPr>
          <a:xfrm>
            <a:off x="4363703" y="1414911"/>
            <a:ext cx="7573765" cy="3864660"/>
          </a:xfrm>
          <a:prstGeom prst="rect">
            <a:avLst/>
          </a:prstGeom>
        </p:spPr>
      </p:pic>
      <p:pic>
        <p:nvPicPr>
          <p:cNvPr id="5" name="Grafik 4">
            <a:extLst>
              <a:ext uri="{FF2B5EF4-FFF2-40B4-BE49-F238E27FC236}">
                <a16:creationId xmlns:a16="http://schemas.microsoft.com/office/drawing/2014/main" id="{27962E9F-8622-724E-D130-7C86EAE70F0F}"/>
              </a:ext>
            </a:extLst>
          </p:cNvPr>
          <p:cNvPicPr>
            <a:picLocks noChangeAspect="1"/>
          </p:cNvPicPr>
          <p:nvPr/>
        </p:nvPicPr>
        <p:blipFill rotWithShape="1">
          <a:blip r:embed="rId2">
            <a:extLst>
              <a:ext uri="{28A0092B-C50C-407E-A947-70E740481C1C}">
                <a14:useLocalDpi xmlns:a14="http://schemas.microsoft.com/office/drawing/2010/main" val="0"/>
              </a:ext>
            </a:extLst>
          </a:blip>
          <a:srcRect l="49950" t="29225" r="21516" b="29465"/>
          <a:stretch/>
        </p:blipFill>
        <p:spPr>
          <a:xfrm>
            <a:off x="6924534" y="2169427"/>
            <a:ext cx="5038940" cy="4142330"/>
          </a:xfrm>
          <a:prstGeom prst="rect">
            <a:avLst/>
          </a:prstGeom>
        </p:spPr>
      </p:pic>
      <p:sp>
        <p:nvSpPr>
          <p:cNvPr id="6" name="Pfeil nach rechts 7">
            <a:extLst>
              <a:ext uri="{FF2B5EF4-FFF2-40B4-BE49-F238E27FC236}">
                <a16:creationId xmlns:a16="http://schemas.microsoft.com/office/drawing/2014/main" id="{83DB58B1-8DC9-3E1E-7832-A455E932F300}"/>
              </a:ext>
            </a:extLst>
          </p:cNvPr>
          <p:cNvSpPr/>
          <p:nvPr/>
        </p:nvSpPr>
        <p:spPr>
          <a:xfrm>
            <a:off x="6719492" y="5370332"/>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8" name="Titel 1">
            <a:extLst>
              <a:ext uri="{FF2B5EF4-FFF2-40B4-BE49-F238E27FC236}">
                <a16:creationId xmlns:a16="http://schemas.microsoft.com/office/drawing/2014/main" id="{987897FD-BDA5-7125-866D-FD46CEEB03C0}"/>
              </a:ext>
            </a:extLst>
          </p:cNvPr>
          <p:cNvSpPr txBox="1">
            <a:spLocks/>
          </p:cNvSpPr>
          <p:nvPr/>
        </p:nvSpPr>
        <p:spPr>
          <a:xfrm>
            <a:off x="-457200"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spTree>
    <p:extLst>
      <p:ext uri="{BB962C8B-B14F-4D97-AF65-F5344CB8AC3E}">
        <p14:creationId xmlns:p14="http://schemas.microsoft.com/office/powerpoint/2010/main" val="83661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41710" y="1949279"/>
            <a:ext cx="4006650" cy="3143252"/>
          </a:xfrm>
        </p:spPr>
        <p:txBody>
          <a:bodyPr anchor="ctr">
            <a:noAutofit/>
          </a:bodyPr>
          <a:lstStyle/>
          <a:p>
            <a:r>
              <a:rPr lang="de-DE" sz="2800" noProof="1"/>
              <a:t>Bei einigen Nebenerkrankungen gibt es die Möglichkeit einen von 4 Schweregraden anzugeben</a:t>
            </a:r>
          </a:p>
        </p:txBody>
      </p:sp>
      <p:pic>
        <p:nvPicPr>
          <p:cNvPr id="3" name="Grafik 2">
            <a:extLst>
              <a:ext uri="{FF2B5EF4-FFF2-40B4-BE49-F238E27FC236}">
                <a16:creationId xmlns:a16="http://schemas.microsoft.com/office/drawing/2014/main" id="{E1755123-B9CD-C3A8-59D8-346A70805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361" y="1205428"/>
            <a:ext cx="7597285" cy="4447144"/>
          </a:xfrm>
          <a:prstGeom prst="rect">
            <a:avLst/>
          </a:prstGeom>
        </p:spPr>
      </p:pic>
      <p:pic>
        <p:nvPicPr>
          <p:cNvPr id="7" name="Grafik 6">
            <a:extLst>
              <a:ext uri="{FF2B5EF4-FFF2-40B4-BE49-F238E27FC236}">
                <a16:creationId xmlns:a16="http://schemas.microsoft.com/office/drawing/2014/main" id="{756334C5-98C8-62B8-0222-D4C4E32424C5}"/>
              </a:ext>
            </a:extLst>
          </p:cNvPr>
          <p:cNvPicPr>
            <a:picLocks noChangeAspect="1"/>
          </p:cNvPicPr>
          <p:nvPr/>
        </p:nvPicPr>
        <p:blipFill rotWithShape="1">
          <a:blip r:embed="rId2">
            <a:extLst>
              <a:ext uri="{28A0092B-C50C-407E-A947-70E740481C1C}">
                <a14:useLocalDpi xmlns:a14="http://schemas.microsoft.com/office/drawing/2010/main" val="0"/>
              </a:ext>
            </a:extLst>
          </a:blip>
          <a:srcRect l="1637" t="66469" r="50634" b="3622"/>
          <a:stretch/>
        </p:blipFill>
        <p:spPr>
          <a:xfrm>
            <a:off x="4594714" y="344729"/>
            <a:ext cx="7350932" cy="2611665"/>
          </a:xfrm>
          <a:prstGeom prst="rect">
            <a:avLst/>
          </a:prstGeom>
        </p:spPr>
      </p:pic>
      <p:sp>
        <p:nvSpPr>
          <p:cNvPr id="8" name="Pfeil nach rechts 7">
            <a:extLst>
              <a:ext uri="{FF2B5EF4-FFF2-40B4-BE49-F238E27FC236}">
                <a16:creationId xmlns:a16="http://schemas.microsoft.com/office/drawing/2014/main" id="{5C7AEC69-1DF7-5CE9-597B-603AABD9331A}"/>
              </a:ext>
            </a:extLst>
          </p:cNvPr>
          <p:cNvSpPr/>
          <p:nvPr/>
        </p:nvSpPr>
        <p:spPr>
          <a:xfrm rot="18295510">
            <a:off x="5954940" y="3383859"/>
            <a:ext cx="1185635" cy="274093"/>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5" name="Titel 1">
            <a:extLst>
              <a:ext uri="{FF2B5EF4-FFF2-40B4-BE49-F238E27FC236}">
                <a16:creationId xmlns:a16="http://schemas.microsoft.com/office/drawing/2014/main" id="{9F2AD6C1-DEB5-1600-FB3E-4B65A5037AEF}"/>
              </a:ext>
            </a:extLst>
          </p:cNvPr>
          <p:cNvSpPr txBox="1">
            <a:spLocks/>
          </p:cNvSpPr>
          <p:nvPr/>
        </p:nvSpPr>
        <p:spPr>
          <a:xfrm>
            <a:off x="-457200"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err="1"/>
              <a:t>Comorbidities</a:t>
            </a:r>
            <a:endParaRPr lang="de-DE" sz="2800" b="1" dirty="0"/>
          </a:p>
        </p:txBody>
      </p:sp>
    </p:spTree>
    <p:extLst>
      <p:ext uri="{BB962C8B-B14F-4D97-AF65-F5344CB8AC3E}">
        <p14:creationId xmlns:p14="http://schemas.microsoft.com/office/powerpoint/2010/main" val="39328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48135" y="1380218"/>
            <a:ext cx="3980966" cy="5192558"/>
          </a:xfrm>
        </p:spPr>
        <p:txBody>
          <a:bodyPr anchor="ctr">
            <a:noAutofit/>
          </a:bodyPr>
          <a:lstStyle/>
          <a:p>
            <a:r>
              <a:rPr lang="de-DE" sz="2800" noProof="1"/>
              <a:t>Mit Primäroperation ist die 1. Operation gemeint, wegen der der Patient im Krankenhaus behandelt wurde. Z.b. „Exploration bei stumpfem Bauchtrauma“. Über „Andere Primäroperation“ kann ein Textfeld geöffnet werden</a:t>
            </a:r>
          </a:p>
        </p:txBody>
      </p:sp>
      <p:pic>
        <p:nvPicPr>
          <p:cNvPr id="4" name="Grafik 3" descr="Ein Bild, das Text enthält.">
            <a:extLst>
              <a:ext uri="{FF2B5EF4-FFF2-40B4-BE49-F238E27FC236}">
                <a16:creationId xmlns:a16="http://schemas.microsoft.com/office/drawing/2014/main" id="{DF7C6F9A-8BA9-48B5-DF45-F3FB47B70328}"/>
              </a:ext>
            </a:extLst>
          </p:cNvPr>
          <p:cNvPicPr>
            <a:picLocks noChangeAspect="1"/>
          </p:cNvPicPr>
          <p:nvPr/>
        </p:nvPicPr>
        <p:blipFill rotWithShape="1">
          <a:blip r:embed="rId2">
            <a:extLst>
              <a:ext uri="{28A0092B-C50C-407E-A947-70E740481C1C}">
                <a14:useLocalDpi xmlns:a14="http://schemas.microsoft.com/office/drawing/2010/main" val="0"/>
              </a:ext>
            </a:extLst>
          </a:blip>
          <a:srcRect b="13397"/>
          <a:stretch/>
        </p:blipFill>
        <p:spPr>
          <a:xfrm>
            <a:off x="4419600" y="1465003"/>
            <a:ext cx="7524265" cy="382868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B2B14E9F-4DEC-784A-9EF9-28A93805DF6C}"/>
              </a:ext>
            </a:extLst>
          </p:cNvPr>
          <p:cNvPicPr>
            <a:picLocks noChangeAspect="1"/>
          </p:cNvPicPr>
          <p:nvPr/>
        </p:nvPicPr>
        <p:blipFill rotWithShape="1">
          <a:blip r:embed="rId2">
            <a:extLst>
              <a:ext uri="{28A0092B-C50C-407E-A947-70E740481C1C}">
                <a14:useLocalDpi xmlns:a14="http://schemas.microsoft.com/office/drawing/2010/main" val="0"/>
              </a:ext>
            </a:extLst>
          </a:blip>
          <a:srcRect l="50702" t="30306" r="23066" b="24533"/>
          <a:stretch/>
        </p:blipFill>
        <p:spPr>
          <a:xfrm>
            <a:off x="6879264" y="830965"/>
            <a:ext cx="4975912" cy="4872860"/>
          </a:xfrm>
          <a:prstGeom prst="rect">
            <a:avLst/>
          </a:prstGeom>
        </p:spPr>
      </p:pic>
      <p:sp>
        <p:nvSpPr>
          <p:cNvPr id="6" name="Titel 1">
            <a:extLst>
              <a:ext uri="{FF2B5EF4-FFF2-40B4-BE49-F238E27FC236}">
                <a16:creationId xmlns:a16="http://schemas.microsoft.com/office/drawing/2014/main" id="{6E791FB7-3F1E-7F4F-8594-65608A1B7547}"/>
              </a:ext>
            </a:extLst>
          </p:cNvPr>
          <p:cNvSpPr txBox="1">
            <a:spLocks/>
          </p:cNvSpPr>
          <p:nvPr/>
        </p:nvSpPr>
        <p:spPr>
          <a:xfrm>
            <a:off x="336824" y="116619"/>
            <a:ext cx="5759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t>Vorherige Operationen</a:t>
            </a:r>
          </a:p>
        </p:txBody>
      </p:sp>
    </p:spTree>
    <p:extLst>
      <p:ext uri="{BB962C8B-B14F-4D97-AF65-F5344CB8AC3E}">
        <p14:creationId xmlns:p14="http://schemas.microsoft.com/office/powerpoint/2010/main" val="113046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558677" y="2292801"/>
            <a:ext cx="3098176" cy="3831145"/>
          </a:xfrm>
        </p:spPr>
        <p:txBody>
          <a:bodyPr anchor="ctr">
            <a:noAutofit/>
          </a:bodyPr>
          <a:lstStyle/>
          <a:p>
            <a:r>
              <a:rPr lang="de-DE" sz="2800" noProof="1"/>
              <a:t>Sehr wichtig ist die Indikation für das offene Abdomen anzugeben. Über „Andere Indikation“ kann wieder ein Freitext-Feld geöffnet werden</a:t>
            </a:r>
          </a:p>
        </p:txBody>
      </p:sp>
      <p:pic>
        <p:nvPicPr>
          <p:cNvPr id="4" name="Grafik 3" descr="Ein Bild, das Text enthält.&#10;&#10;Automatisch generierte Beschreibung">
            <a:extLst>
              <a:ext uri="{FF2B5EF4-FFF2-40B4-BE49-F238E27FC236}">
                <a16:creationId xmlns:a16="http://schemas.microsoft.com/office/drawing/2014/main" id="{752BE68B-A8DE-FB09-354E-4B67EF8E7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097" y="1169481"/>
            <a:ext cx="7688380" cy="4519038"/>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7E6C1D1A-B8CB-21F3-B351-39834CCFBA56}"/>
              </a:ext>
            </a:extLst>
          </p:cNvPr>
          <p:cNvPicPr>
            <a:picLocks noChangeAspect="1"/>
          </p:cNvPicPr>
          <p:nvPr/>
        </p:nvPicPr>
        <p:blipFill rotWithShape="1">
          <a:blip r:embed="rId2">
            <a:extLst>
              <a:ext uri="{28A0092B-C50C-407E-A947-70E740481C1C}">
                <a14:useLocalDpi xmlns:a14="http://schemas.microsoft.com/office/drawing/2010/main" val="0"/>
              </a:ext>
            </a:extLst>
          </a:blip>
          <a:srcRect l="49624" t="30483" r="27466" b="41696"/>
          <a:stretch/>
        </p:blipFill>
        <p:spPr>
          <a:xfrm>
            <a:off x="6182413" y="2733891"/>
            <a:ext cx="5626346" cy="3857433"/>
          </a:xfrm>
          <a:prstGeom prst="rect">
            <a:avLst/>
          </a:prstGeom>
        </p:spPr>
      </p:pic>
      <p:sp>
        <p:nvSpPr>
          <p:cNvPr id="6" name="Titel 1">
            <a:extLst>
              <a:ext uri="{FF2B5EF4-FFF2-40B4-BE49-F238E27FC236}">
                <a16:creationId xmlns:a16="http://schemas.microsoft.com/office/drawing/2014/main" id="{C80B0561-C138-6D34-41B2-E1DC51F93247}"/>
              </a:ext>
            </a:extLst>
          </p:cNvPr>
          <p:cNvSpPr txBox="1">
            <a:spLocks/>
          </p:cNvSpPr>
          <p:nvPr/>
        </p:nvSpPr>
        <p:spPr>
          <a:xfrm>
            <a:off x="307731" y="123338"/>
            <a:ext cx="6617504"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t>Open Abdomen  Management</a:t>
            </a:r>
          </a:p>
        </p:txBody>
      </p:sp>
    </p:spTree>
    <p:extLst>
      <p:ext uri="{BB962C8B-B14F-4D97-AF65-F5344CB8AC3E}">
        <p14:creationId xmlns:p14="http://schemas.microsoft.com/office/powerpoint/2010/main" val="366709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61431"/>
            <a:ext cx="4830158" cy="3831145"/>
          </a:xfrm>
        </p:spPr>
        <p:txBody>
          <a:bodyPr anchor="ctr">
            <a:noAutofit/>
          </a:bodyPr>
          <a:lstStyle/>
          <a:p>
            <a:r>
              <a:rPr lang="de-DE" sz="2800" b="1" noProof="1"/>
              <a:t>1. Welches Material hat Darmkontakt?</a:t>
            </a:r>
            <a:br>
              <a:rPr lang="de-DE" sz="2800" noProof="1"/>
            </a:br>
            <a:br>
              <a:rPr lang="de-DE" sz="2800" noProof="1"/>
            </a:br>
            <a:r>
              <a:rPr lang="de-DE" sz="1800" noProof="1"/>
              <a:t>2. Wird Faszientraktion verwendet?</a:t>
            </a:r>
            <a:br>
              <a:rPr lang="de-DE" sz="1800" noProof="1"/>
            </a:br>
            <a:br>
              <a:rPr lang="de-DE" sz="1800" noProof="1"/>
            </a:br>
            <a:r>
              <a:rPr lang="de-DE" sz="1800" noProof="1"/>
              <a:t>3. Wird Sog verwendet?</a:t>
            </a:r>
          </a:p>
        </p:txBody>
      </p:sp>
      <p:sp>
        <p:nvSpPr>
          <p:cNvPr id="6" name="Titel 1">
            <a:extLst>
              <a:ext uri="{FF2B5EF4-FFF2-40B4-BE49-F238E27FC236}">
                <a16:creationId xmlns:a16="http://schemas.microsoft.com/office/drawing/2014/main" id="{C80B0561-C138-6D34-41B2-E1DC51F93247}"/>
              </a:ext>
            </a:extLst>
          </p:cNvPr>
          <p:cNvSpPr txBox="1">
            <a:spLocks/>
          </p:cNvSpPr>
          <p:nvPr/>
        </p:nvSpPr>
        <p:spPr>
          <a:xfrm>
            <a:off x="297013" y="158384"/>
            <a:ext cx="5259252"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t>3 Kernfragen zur </a:t>
            </a:r>
          </a:p>
          <a:p>
            <a:r>
              <a:rPr lang="de-DE" sz="2800" b="1" dirty="0"/>
              <a:t>Versorgung</a:t>
            </a:r>
          </a:p>
        </p:txBody>
      </p:sp>
      <p:pic>
        <p:nvPicPr>
          <p:cNvPr id="3" name="Grafik 2" descr="Ein Bild, das Text enthält.&#10;&#10;Automatisch generierte Beschreibung">
            <a:extLst>
              <a:ext uri="{FF2B5EF4-FFF2-40B4-BE49-F238E27FC236}">
                <a16:creationId xmlns:a16="http://schemas.microsoft.com/office/drawing/2014/main" id="{1368058C-5741-84B8-B6CC-8F7FE49C36C4}"/>
              </a:ext>
            </a:extLst>
          </p:cNvPr>
          <p:cNvPicPr>
            <a:picLocks noChangeAspect="1"/>
          </p:cNvPicPr>
          <p:nvPr/>
        </p:nvPicPr>
        <p:blipFill rotWithShape="1">
          <a:blip r:embed="rId2">
            <a:extLst>
              <a:ext uri="{28A0092B-C50C-407E-A947-70E740481C1C}">
                <a14:useLocalDpi xmlns:a14="http://schemas.microsoft.com/office/drawing/2010/main" val="0"/>
              </a:ext>
            </a:extLst>
          </a:blip>
          <a:srcRect r="26282"/>
          <a:stretch/>
        </p:blipFill>
        <p:spPr>
          <a:xfrm>
            <a:off x="4741733" y="1169351"/>
            <a:ext cx="7153254" cy="4787226"/>
          </a:xfrm>
          <a:prstGeom prst="rect">
            <a:avLst/>
          </a:prstGeom>
        </p:spPr>
      </p:pic>
      <p:sp>
        <p:nvSpPr>
          <p:cNvPr id="7" name="Pfeil nach rechts 7">
            <a:extLst>
              <a:ext uri="{FF2B5EF4-FFF2-40B4-BE49-F238E27FC236}">
                <a16:creationId xmlns:a16="http://schemas.microsoft.com/office/drawing/2014/main" id="{0A2B9270-83D9-964B-3B27-9EAB335A52D3}"/>
              </a:ext>
            </a:extLst>
          </p:cNvPr>
          <p:cNvSpPr/>
          <p:nvPr/>
        </p:nvSpPr>
        <p:spPr>
          <a:xfrm rot="10800000">
            <a:off x="9571892" y="2542733"/>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0" name="Titel 1">
            <a:extLst>
              <a:ext uri="{FF2B5EF4-FFF2-40B4-BE49-F238E27FC236}">
                <a16:creationId xmlns:a16="http://schemas.microsoft.com/office/drawing/2014/main" id="{6E57B530-FEC9-7FC8-E943-89846D11B8BB}"/>
              </a:ext>
            </a:extLst>
          </p:cNvPr>
          <p:cNvSpPr txBox="1">
            <a:spLocks/>
          </p:cNvSpPr>
          <p:nvPr/>
        </p:nvSpPr>
        <p:spPr>
          <a:xfrm>
            <a:off x="8940271" y="2242644"/>
            <a:ext cx="4006650"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1600" dirty="0">
                <a:solidFill>
                  <a:schemeClr val="bg1"/>
                </a:solidFill>
                <a:highlight>
                  <a:srgbClr val="00FF00"/>
                </a:highlight>
              </a:rPr>
              <a:t>Organschutzfolie</a:t>
            </a:r>
          </a:p>
        </p:txBody>
      </p:sp>
      <p:sp>
        <p:nvSpPr>
          <p:cNvPr id="11" name="Titel 1">
            <a:extLst>
              <a:ext uri="{FF2B5EF4-FFF2-40B4-BE49-F238E27FC236}">
                <a16:creationId xmlns:a16="http://schemas.microsoft.com/office/drawing/2014/main" id="{8FD38F80-21BB-2FE4-DB64-A1CA6E57A6AB}"/>
              </a:ext>
            </a:extLst>
          </p:cNvPr>
          <p:cNvSpPr txBox="1">
            <a:spLocks/>
          </p:cNvSpPr>
          <p:nvPr/>
        </p:nvSpPr>
        <p:spPr>
          <a:xfrm>
            <a:off x="5222045" y="4985658"/>
            <a:ext cx="6672942" cy="611691"/>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400" dirty="0">
                <a:solidFill>
                  <a:schemeClr val="bg1"/>
                </a:solidFill>
              </a:rPr>
              <a:t>Welches Material liegt direkt dem Darm auf?</a:t>
            </a:r>
          </a:p>
        </p:txBody>
      </p:sp>
    </p:spTree>
    <p:extLst>
      <p:ext uri="{BB962C8B-B14F-4D97-AF65-F5344CB8AC3E}">
        <p14:creationId xmlns:p14="http://schemas.microsoft.com/office/powerpoint/2010/main" val="382581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87808"/>
            <a:ext cx="4830158" cy="3831145"/>
          </a:xfrm>
        </p:spPr>
        <p:txBody>
          <a:bodyPr anchor="ctr">
            <a:noAutofit/>
          </a:bodyPr>
          <a:lstStyle/>
          <a:p>
            <a:r>
              <a:rPr lang="de-DE" sz="1800" noProof="1"/>
              <a:t>1. Welches Material hat Darmkontakt?</a:t>
            </a:r>
            <a:br>
              <a:rPr lang="de-DE" sz="2800" noProof="1"/>
            </a:br>
            <a:br>
              <a:rPr lang="de-DE" sz="2800" noProof="1"/>
            </a:br>
            <a:r>
              <a:rPr lang="de-DE" sz="2800" b="1" noProof="1"/>
              <a:t>2. Wird Faszientraktion verwendet?</a:t>
            </a:r>
            <a:br>
              <a:rPr lang="de-DE" sz="2800" noProof="1"/>
            </a:br>
            <a:br>
              <a:rPr lang="de-DE" sz="2800" noProof="1"/>
            </a:br>
            <a:r>
              <a:rPr lang="de-DE" sz="1800" noProof="1"/>
              <a:t>3. Wird Sog verwendet?</a:t>
            </a:r>
          </a:p>
        </p:txBody>
      </p:sp>
      <p:pic>
        <p:nvPicPr>
          <p:cNvPr id="4" name="Grafik 3" descr="Ein Bild, das Text enthält.&#10;&#10;Automatisch generierte Beschreibung">
            <a:extLst>
              <a:ext uri="{FF2B5EF4-FFF2-40B4-BE49-F238E27FC236}">
                <a16:creationId xmlns:a16="http://schemas.microsoft.com/office/drawing/2014/main" id="{7EAEFECA-ACAD-E471-3D6A-2929832D039D}"/>
              </a:ext>
            </a:extLst>
          </p:cNvPr>
          <p:cNvPicPr>
            <a:picLocks noChangeAspect="1"/>
          </p:cNvPicPr>
          <p:nvPr/>
        </p:nvPicPr>
        <p:blipFill rotWithShape="1">
          <a:blip r:embed="rId2">
            <a:extLst>
              <a:ext uri="{28A0092B-C50C-407E-A947-70E740481C1C}">
                <a14:useLocalDpi xmlns:a14="http://schemas.microsoft.com/office/drawing/2010/main" val="0"/>
              </a:ext>
            </a:extLst>
          </a:blip>
          <a:srcRect r="51590"/>
          <a:stretch/>
        </p:blipFill>
        <p:spPr>
          <a:xfrm>
            <a:off x="4702629" y="1502576"/>
            <a:ext cx="7097165" cy="4148853"/>
          </a:xfrm>
          <a:prstGeom prst="rect">
            <a:avLst/>
          </a:prstGeom>
        </p:spPr>
      </p:pic>
      <p:sp>
        <p:nvSpPr>
          <p:cNvPr id="5" name="Pfeil nach rechts 7">
            <a:extLst>
              <a:ext uri="{FF2B5EF4-FFF2-40B4-BE49-F238E27FC236}">
                <a16:creationId xmlns:a16="http://schemas.microsoft.com/office/drawing/2014/main" id="{FA7F1761-42B8-DD76-D604-7ABEF3F533C0}"/>
              </a:ext>
            </a:extLst>
          </p:cNvPr>
          <p:cNvSpPr/>
          <p:nvPr/>
        </p:nvSpPr>
        <p:spPr>
          <a:xfrm rot="10800000">
            <a:off x="5831881" y="4159567"/>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8" name="Grafik 7" descr="Ein Bild, das Text enthält.&#10;&#10;Automatisch generierte Beschreibung">
            <a:extLst>
              <a:ext uri="{FF2B5EF4-FFF2-40B4-BE49-F238E27FC236}">
                <a16:creationId xmlns:a16="http://schemas.microsoft.com/office/drawing/2014/main" id="{0FC0B021-14E6-F9CD-6DE4-0AE39B6F4771}"/>
              </a:ext>
            </a:extLst>
          </p:cNvPr>
          <p:cNvPicPr>
            <a:picLocks noChangeAspect="1"/>
          </p:cNvPicPr>
          <p:nvPr/>
        </p:nvPicPr>
        <p:blipFill rotWithShape="1">
          <a:blip r:embed="rId2">
            <a:extLst>
              <a:ext uri="{28A0092B-C50C-407E-A947-70E740481C1C}">
                <a14:useLocalDpi xmlns:a14="http://schemas.microsoft.com/office/drawing/2010/main" val="0"/>
              </a:ext>
            </a:extLst>
          </a:blip>
          <a:srcRect l="50931" r="27287" b="64459"/>
          <a:stretch/>
        </p:blipFill>
        <p:spPr>
          <a:xfrm>
            <a:off x="7418830" y="4159567"/>
            <a:ext cx="4476157" cy="2088607"/>
          </a:xfrm>
          <a:prstGeom prst="rect">
            <a:avLst/>
          </a:prstGeom>
        </p:spPr>
      </p:pic>
      <p:sp>
        <p:nvSpPr>
          <p:cNvPr id="12" name="Textfeld 11">
            <a:extLst>
              <a:ext uri="{FF2B5EF4-FFF2-40B4-BE49-F238E27FC236}">
                <a16:creationId xmlns:a16="http://schemas.microsoft.com/office/drawing/2014/main" id="{95802115-0038-90AB-6DC5-6DE9329CC4C5}"/>
              </a:ext>
            </a:extLst>
          </p:cNvPr>
          <p:cNvSpPr txBox="1"/>
          <p:nvPr/>
        </p:nvSpPr>
        <p:spPr>
          <a:xfrm>
            <a:off x="214838" y="89297"/>
            <a:ext cx="609746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Avenir Next LT Pro"/>
                <a:ea typeface="+mn-ea"/>
                <a:cs typeface="+mn-cs"/>
              </a:rPr>
              <a:t>3 Kernfragen zur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Avenir Next LT Pro"/>
                <a:ea typeface="+mn-ea"/>
                <a:cs typeface="+mn-cs"/>
              </a:rPr>
              <a:t>Versorgung</a:t>
            </a:r>
          </a:p>
        </p:txBody>
      </p:sp>
    </p:spTree>
    <p:extLst>
      <p:ext uri="{BB962C8B-B14F-4D97-AF65-F5344CB8AC3E}">
        <p14:creationId xmlns:p14="http://schemas.microsoft.com/office/powerpoint/2010/main" val="35020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97013" y="1661431"/>
            <a:ext cx="3905193" cy="3831145"/>
          </a:xfrm>
        </p:spPr>
        <p:txBody>
          <a:bodyPr anchor="ctr">
            <a:noAutofit/>
          </a:bodyPr>
          <a:lstStyle/>
          <a:p>
            <a:r>
              <a:rPr lang="de-DE" sz="1800" noProof="1"/>
              <a:t>1. Welches Material hat Darmkontakt?</a:t>
            </a:r>
            <a:br>
              <a:rPr lang="de-DE" sz="1800" noProof="1"/>
            </a:br>
            <a:br>
              <a:rPr lang="de-DE" sz="1800" noProof="1"/>
            </a:br>
            <a:r>
              <a:rPr lang="de-DE" sz="1800" noProof="1"/>
              <a:t>2. Wird Faszientraktion verwendet?</a:t>
            </a:r>
            <a:br>
              <a:rPr lang="de-DE" sz="2800" noProof="1"/>
            </a:br>
            <a:br>
              <a:rPr lang="de-DE" sz="2800" noProof="1"/>
            </a:br>
            <a:r>
              <a:rPr lang="de-DE" sz="2800" b="1" noProof="1"/>
              <a:t>3. Wird Sog verwendet?</a:t>
            </a:r>
          </a:p>
        </p:txBody>
      </p:sp>
      <p:pic>
        <p:nvPicPr>
          <p:cNvPr id="3" name="Grafik 2">
            <a:extLst>
              <a:ext uri="{FF2B5EF4-FFF2-40B4-BE49-F238E27FC236}">
                <a16:creationId xmlns:a16="http://schemas.microsoft.com/office/drawing/2014/main" id="{B382BE98-FA1D-8B8C-E9B4-C52594AD15A4}"/>
              </a:ext>
            </a:extLst>
          </p:cNvPr>
          <p:cNvPicPr>
            <a:picLocks noChangeAspect="1"/>
          </p:cNvPicPr>
          <p:nvPr/>
        </p:nvPicPr>
        <p:blipFill rotWithShape="1">
          <a:blip r:embed="rId2">
            <a:extLst>
              <a:ext uri="{28A0092B-C50C-407E-A947-70E740481C1C}">
                <a14:useLocalDpi xmlns:a14="http://schemas.microsoft.com/office/drawing/2010/main" val="0"/>
              </a:ext>
            </a:extLst>
          </a:blip>
          <a:srcRect r="26294"/>
          <a:stretch/>
        </p:blipFill>
        <p:spPr>
          <a:xfrm>
            <a:off x="4191737" y="2225489"/>
            <a:ext cx="7850105" cy="4278494"/>
          </a:xfrm>
          <a:prstGeom prst="rect">
            <a:avLst/>
          </a:prstGeom>
        </p:spPr>
      </p:pic>
      <p:sp>
        <p:nvSpPr>
          <p:cNvPr id="8" name="Textfeld 7">
            <a:extLst>
              <a:ext uri="{FF2B5EF4-FFF2-40B4-BE49-F238E27FC236}">
                <a16:creationId xmlns:a16="http://schemas.microsoft.com/office/drawing/2014/main" id="{A1264260-B69D-2935-1471-ADC059810570}"/>
              </a:ext>
            </a:extLst>
          </p:cNvPr>
          <p:cNvSpPr txBox="1"/>
          <p:nvPr/>
        </p:nvSpPr>
        <p:spPr>
          <a:xfrm>
            <a:off x="191233" y="94447"/>
            <a:ext cx="609746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Avenir Next LT Pro"/>
                <a:ea typeface="+mn-ea"/>
                <a:cs typeface="+mn-cs"/>
              </a:rPr>
              <a:t>3 Kernfragen zur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FFFFFF"/>
                </a:solidFill>
                <a:effectLst/>
                <a:uLnTx/>
                <a:uFillTx/>
                <a:latin typeface="Avenir Next LT Pro"/>
                <a:ea typeface="+mn-ea"/>
                <a:cs typeface="+mn-cs"/>
              </a:rPr>
              <a:t>Versorgung</a:t>
            </a:r>
          </a:p>
        </p:txBody>
      </p:sp>
    </p:spTree>
    <p:extLst>
      <p:ext uri="{BB962C8B-B14F-4D97-AF65-F5344CB8AC3E}">
        <p14:creationId xmlns:p14="http://schemas.microsoft.com/office/powerpoint/2010/main" val="324157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41897" y="3009992"/>
            <a:ext cx="4006650" cy="838005"/>
          </a:xfrm>
        </p:spPr>
        <p:txBody>
          <a:bodyPr anchor="ctr">
            <a:noAutofit/>
          </a:bodyPr>
          <a:lstStyle/>
          <a:p>
            <a:pPr algn="ctr"/>
            <a:r>
              <a:rPr lang="de-DE" sz="3600" b="1" dirty="0"/>
              <a:t>5 Klassifikationen</a:t>
            </a:r>
            <a:endParaRPr lang="en-US" sz="3600" b="1" dirty="0"/>
          </a:p>
        </p:txBody>
      </p:sp>
      <p:sp>
        <p:nvSpPr>
          <p:cNvPr id="3" name="Inhaltsplatzhalter 1">
            <a:extLst>
              <a:ext uri="{FF2B5EF4-FFF2-40B4-BE49-F238E27FC236}">
                <a16:creationId xmlns:a16="http://schemas.microsoft.com/office/drawing/2014/main" id="{09F8257E-A2BE-B8AA-C748-117FC37FE7EA}"/>
              </a:ext>
            </a:extLst>
          </p:cNvPr>
          <p:cNvSpPr txBox="1">
            <a:spLocks/>
          </p:cNvSpPr>
          <p:nvPr/>
        </p:nvSpPr>
        <p:spPr>
          <a:xfrm>
            <a:off x="4981129" y="1768251"/>
            <a:ext cx="7591669" cy="3321486"/>
          </a:xfrm>
          <a:prstGeom prst="rect">
            <a:avLst/>
          </a:prstGeom>
        </p:spPr>
        <p:txBody>
          <a:bodyPr vert="horz" wrap="square" lIns="91440" tIns="45720" rIns="91440" bIns="45720" rtlCol="0" anchor="ctr">
            <a:noAutofit/>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1143000">
              <a:lnSpc>
                <a:spcPct val="90000"/>
              </a:lnSpc>
              <a:buFont typeface="Wingdings" panose="05000000000000000000" pitchFamily="2" charset="2"/>
              <a:buChar char="Ø"/>
            </a:pPr>
            <a:r>
              <a:rPr lang="de-DE" sz="2800" dirty="0"/>
              <a:t>Mannheimer Peritonitis Index (MPI)</a:t>
            </a:r>
          </a:p>
          <a:p>
            <a:pPr marL="914400" indent="-1143000">
              <a:lnSpc>
                <a:spcPct val="90000"/>
              </a:lnSpc>
              <a:buFont typeface="Wingdings" panose="05000000000000000000" pitchFamily="2" charset="2"/>
              <a:buChar char="Ø"/>
            </a:pPr>
            <a:r>
              <a:rPr lang="de-DE" sz="2800" dirty="0"/>
              <a:t>APACHE II</a:t>
            </a:r>
          </a:p>
          <a:p>
            <a:pPr marL="914400" indent="-1143000">
              <a:lnSpc>
                <a:spcPct val="90000"/>
              </a:lnSpc>
              <a:buFont typeface="Wingdings" panose="05000000000000000000" pitchFamily="2" charset="2"/>
              <a:buChar char="Ø"/>
            </a:pPr>
            <a:r>
              <a:rPr lang="de-DE" sz="2800" dirty="0" err="1"/>
              <a:t>Injury</a:t>
            </a:r>
            <a:r>
              <a:rPr lang="de-DE" sz="2800" dirty="0"/>
              <a:t> </a:t>
            </a:r>
            <a:r>
              <a:rPr lang="de-DE" sz="2800" dirty="0" err="1"/>
              <a:t>Severity</a:t>
            </a:r>
            <a:r>
              <a:rPr lang="de-DE" sz="2800" dirty="0"/>
              <a:t> Score (ISS)</a:t>
            </a:r>
          </a:p>
          <a:p>
            <a:pPr marL="914400" indent="-1143000">
              <a:lnSpc>
                <a:spcPct val="90000"/>
              </a:lnSpc>
              <a:buFont typeface="Wingdings" panose="05000000000000000000" pitchFamily="2" charset="2"/>
              <a:buChar char="Ø"/>
            </a:pPr>
            <a:r>
              <a:rPr lang="de-DE" sz="2800" dirty="0" err="1"/>
              <a:t>Clavien</a:t>
            </a:r>
            <a:r>
              <a:rPr lang="de-DE" sz="2800" dirty="0"/>
              <a:t>-</a:t>
            </a:r>
            <a:r>
              <a:rPr lang="de-DE" sz="2800" dirty="0" err="1"/>
              <a:t>Dindo</a:t>
            </a:r>
            <a:r>
              <a:rPr lang="de-DE" sz="2800" dirty="0"/>
              <a:t>-Klassifikation</a:t>
            </a:r>
          </a:p>
          <a:p>
            <a:pPr marL="914400" indent="-1143000">
              <a:lnSpc>
                <a:spcPct val="90000"/>
              </a:lnSpc>
              <a:buFont typeface="Wingdings" panose="05000000000000000000" pitchFamily="2" charset="2"/>
              <a:buChar char="Ø"/>
            </a:pPr>
            <a:r>
              <a:rPr lang="de-DE" sz="2800" dirty="0" err="1"/>
              <a:t>Björck</a:t>
            </a:r>
            <a:r>
              <a:rPr lang="de-DE" sz="2800" dirty="0"/>
              <a:t>-Klassifikation (2016)</a:t>
            </a:r>
            <a:endParaRPr lang="en-US" sz="2800" dirty="0"/>
          </a:p>
        </p:txBody>
      </p:sp>
    </p:spTree>
    <p:extLst>
      <p:ext uri="{BB962C8B-B14F-4D97-AF65-F5344CB8AC3E}">
        <p14:creationId xmlns:p14="http://schemas.microsoft.com/office/powerpoint/2010/main" val="1741741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74265" y="2767224"/>
            <a:ext cx="3969824" cy="3831145"/>
          </a:xfrm>
        </p:spPr>
        <p:txBody>
          <a:bodyPr anchor="ctr">
            <a:noAutofit/>
          </a:bodyPr>
          <a:lstStyle/>
          <a:p>
            <a:r>
              <a:rPr lang="de-DE" sz="2800" noProof="1"/>
              <a:t>Die Fasziendehiszenz ist der maximale Abstand (cm) zwischen den Faszienrändern zum Zeitpunkt des Endes der offenen Abdominalbehandlung.</a:t>
            </a:r>
          </a:p>
        </p:txBody>
      </p:sp>
      <p:pic>
        <p:nvPicPr>
          <p:cNvPr id="3" name="Grafik 2" descr="Ein Bild, das Text enthält.&#10;&#10;Automatisch generierte Beschreibung">
            <a:extLst>
              <a:ext uri="{FF2B5EF4-FFF2-40B4-BE49-F238E27FC236}">
                <a16:creationId xmlns:a16="http://schemas.microsoft.com/office/drawing/2014/main" id="{8C89541D-4DF7-A074-E660-5EE0579FF2C4}"/>
              </a:ext>
            </a:extLst>
          </p:cNvPr>
          <p:cNvPicPr>
            <a:picLocks noChangeAspect="1"/>
          </p:cNvPicPr>
          <p:nvPr/>
        </p:nvPicPr>
        <p:blipFill rotWithShape="1">
          <a:blip r:embed="rId2">
            <a:extLst>
              <a:ext uri="{28A0092B-C50C-407E-A947-70E740481C1C}">
                <a14:useLocalDpi xmlns:a14="http://schemas.microsoft.com/office/drawing/2010/main" val="0"/>
              </a:ext>
            </a:extLst>
          </a:blip>
          <a:srcRect l="49803" t="31344" r="1500" b="48346"/>
          <a:stretch/>
        </p:blipFill>
        <p:spPr>
          <a:xfrm>
            <a:off x="4244089" y="1326056"/>
            <a:ext cx="7673646" cy="1607970"/>
          </a:xfrm>
          <a:prstGeom prst="rect">
            <a:avLst/>
          </a:prstGeom>
        </p:spPr>
      </p:pic>
      <p:pic>
        <p:nvPicPr>
          <p:cNvPr id="7" name="Grafik 6" descr="Ein Bild, das Text enthält.&#10;&#10;Automatisch generierte Beschreibung">
            <a:extLst>
              <a:ext uri="{FF2B5EF4-FFF2-40B4-BE49-F238E27FC236}">
                <a16:creationId xmlns:a16="http://schemas.microsoft.com/office/drawing/2014/main" id="{D20C216A-780B-E40A-664A-8916F491A37D}"/>
              </a:ext>
            </a:extLst>
          </p:cNvPr>
          <p:cNvPicPr>
            <a:picLocks noChangeAspect="1"/>
          </p:cNvPicPr>
          <p:nvPr/>
        </p:nvPicPr>
        <p:blipFill rotWithShape="1">
          <a:blip r:embed="rId3">
            <a:extLst>
              <a:ext uri="{28A0092B-C50C-407E-A947-70E740481C1C}">
                <a14:useLocalDpi xmlns:a14="http://schemas.microsoft.com/office/drawing/2010/main" val="0"/>
              </a:ext>
            </a:extLst>
          </a:blip>
          <a:srcRect r="39132" b="42268"/>
          <a:stretch/>
        </p:blipFill>
        <p:spPr>
          <a:xfrm>
            <a:off x="5328124" y="3648781"/>
            <a:ext cx="5505576" cy="2537795"/>
          </a:xfrm>
          <a:prstGeom prst="rect">
            <a:avLst/>
          </a:prstGeom>
        </p:spPr>
      </p:pic>
      <p:sp>
        <p:nvSpPr>
          <p:cNvPr id="8" name="Pfeil nach rechts 7">
            <a:extLst>
              <a:ext uri="{FF2B5EF4-FFF2-40B4-BE49-F238E27FC236}">
                <a16:creationId xmlns:a16="http://schemas.microsoft.com/office/drawing/2014/main" id="{ACC327B1-8CDA-953C-4DD4-15D7509959E2}"/>
              </a:ext>
            </a:extLst>
          </p:cNvPr>
          <p:cNvSpPr/>
          <p:nvPr/>
        </p:nvSpPr>
        <p:spPr>
          <a:xfrm rot="5400000">
            <a:off x="7875870" y="3173314"/>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10" name="Titel 1">
            <a:extLst>
              <a:ext uri="{FF2B5EF4-FFF2-40B4-BE49-F238E27FC236}">
                <a16:creationId xmlns:a16="http://schemas.microsoft.com/office/drawing/2014/main" id="{C78FA348-C0C0-D249-48B4-F06D200F9B96}"/>
              </a:ext>
            </a:extLst>
          </p:cNvPr>
          <p:cNvSpPr txBox="1">
            <a:spLocks/>
          </p:cNvSpPr>
          <p:nvPr/>
        </p:nvSpPr>
        <p:spPr>
          <a:xfrm>
            <a:off x="-124161"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Bauchwandverschluss</a:t>
            </a:r>
          </a:p>
        </p:txBody>
      </p:sp>
    </p:spTree>
    <p:extLst>
      <p:ext uri="{BB962C8B-B14F-4D97-AF65-F5344CB8AC3E}">
        <p14:creationId xmlns:p14="http://schemas.microsoft.com/office/powerpoint/2010/main" val="1476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8">
            <a:extLst>
              <a:ext uri="{FF2B5EF4-FFF2-40B4-BE49-F238E27FC236}">
                <a16:creationId xmlns:a16="http://schemas.microsoft.com/office/drawing/2014/main" id="{53FEDF71-0733-1140-A05A-DFA3E95AEE5E}"/>
              </a:ext>
            </a:extLst>
          </p:cNvPr>
          <p:cNvSpPr txBox="1"/>
          <p:nvPr/>
        </p:nvSpPr>
        <p:spPr>
          <a:xfrm>
            <a:off x="522732" y="2362679"/>
            <a:ext cx="11146536" cy="156966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4800" b="1" dirty="0">
              <a:solidFill>
                <a:schemeClr val="tx2">
                  <a:lumMod val="75000"/>
                </a:schemeClr>
              </a:solidFill>
              <a:latin typeface="Arial Narrow" panose="020B0606020202030204" pitchFamily="34" charset="0"/>
            </a:endParaRPr>
          </a:p>
          <a:p>
            <a:pPr algn="ctr"/>
            <a:r>
              <a:rPr lang="de-DE" sz="4800" b="1" dirty="0"/>
              <a:t>www.ehs-openabdomen.com</a:t>
            </a:r>
          </a:p>
        </p:txBody>
      </p:sp>
    </p:spTree>
    <p:extLst>
      <p:ext uri="{BB962C8B-B14F-4D97-AF65-F5344CB8AC3E}">
        <p14:creationId xmlns:p14="http://schemas.microsoft.com/office/powerpoint/2010/main" val="191275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144829" y="786691"/>
            <a:ext cx="10323705" cy="1936299"/>
          </a:xfrm>
        </p:spPr>
        <p:txBody>
          <a:bodyPr anchor="ctr">
            <a:noAutofit/>
          </a:bodyPr>
          <a:lstStyle/>
          <a:p>
            <a:r>
              <a:rPr lang="de-DE" sz="2800" noProof="1"/>
              <a:t>Hier erfolgen detailierte Angaben zum Faszienverschluss</a:t>
            </a:r>
          </a:p>
        </p:txBody>
      </p:sp>
      <p:sp>
        <p:nvSpPr>
          <p:cNvPr id="6" name="Titel 1">
            <a:extLst>
              <a:ext uri="{FF2B5EF4-FFF2-40B4-BE49-F238E27FC236}">
                <a16:creationId xmlns:a16="http://schemas.microsoft.com/office/drawing/2014/main" id="{C80B0561-C138-6D34-41B2-E1DC51F93247}"/>
              </a:ext>
            </a:extLst>
          </p:cNvPr>
          <p:cNvSpPr txBox="1">
            <a:spLocks/>
          </p:cNvSpPr>
          <p:nvPr/>
        </p:nvSpPr>
        <p:spPr>
          <a:xfrm>
            <a:off x="-106577"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Bauchwandverschluss</a:t>
            </a:r>
          </a:p>
        </p:txBody>
      </p:sp>
      <p:pic>
        <p:nvPicPr>
          <p:cNvPr id="4" name="Grafik 3" descr="Ein Bild, das Tisch enthält.&#10;&#10;Automatisch generierte Beschreibung">
            <a:extLst>
              <a:ext uri="{FF2B5EF4-FFF2-40B4-BE49-F238E27FC236}">
                <a16:creationId xmlns:a16="http://schemas.microsoft.com/office/drawing/2014/main" id="{D0D971A0-E5D1-1FA5-57A3-3F0D19AEE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3642" y="2441720"/>
            <a:ext cx="8329058" cy="3982884"/>
          </a:xfrm>
          <a:prstGeom prst="rect">
            <a:avLst/>
          </a:prstGeom>
        </p:spPr>
      </p:pic>
    </p:spTree>
    <p:extLst>
      <p:ext uri="{BB962C8B-B14F-4D97-AF65-F5344CB8AC3E}">
        <p14:creationId xmlns:p14="http://schemas.microsoft.com/office/powerpoint/2010/main" val="148187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666219-22B7-7B25-4639-446053CB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902" y="1106581"/>
            <a:ext cx="8036086" cy="4749219"/>
          </a:xfrm>
          <a:prstGeom prst="rect">
            <a:avLst/>
          </a:prstGeom>
        </p:spPr>
      </p:pic>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26365" y="2460850"/>
            <a:ext cx="3784724" cy="1936299"/>
          </a:xfrm>
        </p:spPr>
        <p:txBody>
          <a:bodyPr anchor="ctr">
            <a:noAutofit/>
          </a:bodyPr>
          <a:lstStyle/>
          <a:p>
            <a:r>
              <a:rPr lang="de-DE" sz="2800" noProof="1"/>
              <a:t>Bei Klicken auf  </a:t>
            </a:r>
            <a:br>
              <a:rPr lang="de-DE" sz="2800" noProof="1"/>
            </a:br>
            <a:r>
              <a:rPr lang="de-DE" sz="2800" noProof="1"/>
              <a:t>kann eine Infobox geöffnet werden.</a:t>
            </a:r>
          </a:p>
        </p:txBody>
      </p:sp>
      <p:sp>
        <p:nvSpPr>
          <p:cNvPr id="5" name="Pfeil nach rechts 7">
            <a:extLst>
              <a:ext uri="{FF2B5EF4-FFF2-40B4-BE49-F238E27FC236}">
                <a16:creationId xmlns:a16="http://schemas.microsoft.com/office/drawing/2014/main" id="{281C72A6-F7A9-2145-B75A-F58F2DF49B39}"/>
              </a:ext>
            </a:extLst>
          </p:cNvPr>
          <p:cNvSpPr/>
          <p:nvPr/>
        </p:nvSpPr>
        <p:spPr>
          <a:xfrm rot="10800000">
            <a:off x="10510220" y="3243363"/>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7" name="Grafik 6" descr="Ein Bild, das Text enthält.&#10;&#10;Automatisch generierte Beschreibung">
            <a:extLst>
              <a:ext uri="{FF2B5EF4-FFF2-40B4-BE49-F238E27FC236}">
                <a16:creationId xmlns:a16="http://schemas.microsoft.com/office/drawing/2014/main" id="{A8FA8947-FADA-DAEA-EB5A-8A90D74B4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457" y="3769436"/>
            <a:ext cx="2996178" cy="3025267"/>
          </a:xfrm>
          <a:prstGeom prst="rect">
            <a:avLst/>
          </a:prstGeom>
        </p:spPr>
      </p:pic>
      <p:sp>
        <p:nvSpPr>
          <p:cNvPr id="8" name="Titel 1">
            <a:extLst>
              <a:ext uri="{FF2B5EF4-FFF2-40B4-BE49-F238E27FC236}">
                <a16:creationId xmlns:a16="http://schemas.microsoft.com/office/drawing/2014/main" id="{74E174E0-E036-A954-2947-7F125AF671B6}"/>
              </a:ext>
            </a:extLst>
          </p:cNvPr>
          <p:cNvSpPr txBox="1">
            <a:spLocks/>
          </p:cNvSpPr>
          <p:nvPr/>
        </p:nvSpPr>
        <p:spPr>
          <a:xfrm>
            <a:off x="-140677" y="0"/>
            <a:ext cx="491478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ea typeface="+mj-lt"/>
                <a:cs typeface="+mj-lt"/>
              </a:rPr>
              <a:t>Outcome - </a:t>
            </a:r>
            <a:r>
              <a:rPr lang="de-DE" sz="2800" b="1" dirty="0" err="1">
                <a:ea typeface="+mj-lt"/>
                <a:cs typeface="+mj-lt"/>
              </a:rPr>
              <a:t>Entlassdaten</a:t>
            </a:r>
            <a:endParaRPr lang="de-DE" dirty="0" err="1"/>
          </a:p>
        </p:txBody>
      </p:sp>
      <p:pic>
        <p:nvPicPr>
          <p:cNvPr id="9" name="Grafik 9" descr="Informationen Silhouette">
            <a:extLst>
              <a:ext uri="{FF2B5EF4-FFF2-40B4-BE49-F238E27FC236}">
                <a16:creationId xmlns:a16="http://schemas.microsoft.com/office/drawing/2014/main" id="{E6010F84-49F5-C5FA-71CC-8003BA79AE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26499" y="2781210"/>
            <a:ext cx="444674" cy="455113"/>
          </a:xfrm>
          <a:prstGeom prst="rect">
            <a:avLst/>
          </a:prstGeom>
        </p:spPr>
      </p:pic>
    </p:spTree>
    <p:extLst>
      <p:ext uri="{BB962C8B-B14F-4D97-AF65-F5344CB8AC3E}">
        <p14:creationId xmlns:p14="http://schemas.microsoft.com/office/powerpoint/2010/main" val="124059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15402" y="1804580"/>
            <a:ext cx="3784724" cy="4184500"/>
          </a:xfrm>
        </p:spPr>
        <p:txBody>
          <a:bodyPr anchor="ctr">
            <a:noAutofit/>
          </a:bodyPr>
          <a:lstStyle/>
          <a:p>
            <a:r>
              <a:rPr lang="de-DE" sz="2800" noProof="1"/>
              <a:t>Follow-up kann je nach Resource telefonisch, klinisch und mit/ohne Bildgebung erfolgen – pro Follow-up sind 9 Fragen zu beantworten. Die Daten können auch später eingetragen werden.</a:t>
            </a:r>
          </a:p>
        </p:txBody>
      </p:sp>
      <p:pic>
        <p:nvPicPr>
          <p:cNvPr id="4" name="Grafik 3">
            <a:extLst>
              <a:ext uri="{FF2B5EF4-FFF2-40B4-BE49-F238E27FC236}">
                <a16:creationId xmlns:a16="http://schemas.microsoft.com/office/drawing/2014/main" id="{1295DA3E-BB72-6AEA-F5AF-BFBDC4017268}"/>
              </a:ext>
            </a:extLst>
          </p:cNvPr>
          <p:cNvPicPr>
            <a:picLocks noChangeAspect="1"/>
          </p:cNvPicPr>
          <p:nvPr/>
        </p:nvPicPr>
        <p:blipFill rotWithShape="1">
          <a:blip r:embed="rId2">
            <a:extLst>
              <a:ext uri="{28A0092B-C50C-407E-A947-70E740481C1C}">
                <a14:useLocalDpi xmlns:a14="http://schemas.microsoft.com/office/drawing/2010/main" val="0"/>
              </a:ext>
            </a:extLst>
          </a:blip>
          <a:srcRect t="24979"/>
          <a:stretch/>
        </p:blipFill>
        <p:spPr>
          <a:xfrm>
            <a:off x="4271086" y="2361995"/>
            <a:ext cx="7656455" cy="3446187"/>
          </a:xfrm>
          <a:prstGeom prst="rect">
            <a:avLst/>
          </a:prstGeom>
        </p:spPr>
      </p:pic>
      <p:sp>
        <p:nvSpPr>
          <p:cNvPr id="8" name="Titel 1">
            <a:extLst>
              <a:ext uri="{FF2B5EF4-FFF2-40B4-BE49-F238E27FC236}">
                <a16:creationId xmlns:a16="http://schemas.microsoft.com/office/drawing/2014/main" id="{E14262A5-F930-049E-97AF-E1E877482C8C}"/>
              </a:ext>
            </a:extLst>
          </p:cNvPr>
          <p:cNvSpPr txBox="1">
            <a:spLocks/>
          </p:cNvSpPr>
          <p:nvPr/>
        </p:nvSpPr>
        <p:spPr>
          <a:xfrm>
            <a:off x="297870" y="395654"/>
            <a:ext cx="5267661" cy="767770"/>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r>
              <a:rPr lang="de-DE" sz="2800" b="1" dirty="0">
                <a:ea typeface="+mj-lt"/>
                <a:cs typeface="+mj-lt"/>
              </a:rPr>
              <a:t>Follow-</a:t>
            </a:r>
            <a:r>
              <a:rPr lang="de-DE" sz="2800" b="1" dirty="0" err="1">
                <a:ea typeface="+mj-lt"/>
                <a:cs typeface="+mj-lt"/>
              </a:rPr>
              <a:t>up</a:t>
            </a:r>
            <a:r>
              <a:rPr lang="de-DE" sz="2800" b="1" dirty="0">
                <a:ea typeface="+mj-lt"/>
                <a:cs typeface="+mj-lt"/>
              </a:rPr>
              <a:t> nach 3 Monaten, </a:t>
            </a:r>
          </a:p>
          <a:p>
            <a:r>
              <a:rPr lang="de-DE" sz="2800" b="1" dirty="0">
                <a:ea typeface="+mj-lt"/>
                <a:cs typeface="+mj-lt"/>
              </a:rPr>
              <a:t>1 und 2 Jahren</a:t>
            </a:r>
            <a:endParaRPr lang="de-DE" sz="2800" dirty="0">
              <a:ea typeface="+mj-lt"/>
              <a:cs typeface="+mj-lt"/>
            </a:endParaRPr>
          </a:p>
          <a:p>
            <a:pPr algn="ctr"/>
            <a:endParaRPr lang="de-DE" sz="2800" b="1" dirty="0"/>
          </a:p>
        </p:txBody>
      </p:sp>
    </p:spTree>
    <p:extLst>
      <p:ext uri="{BB962C8B-B14F-4D97-AF65-F5344CB8AC3E}">
        <p14:creationId xmlns:p14="http://schemas.microsoft.com/office/powerpoint/2010/main" val="18843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672463-5B31-F4D2-E4C0-494C233412A3}"/>
              </a:ext>
            </a:extLst>
          </p:cNvPr>
          <p:cNvSpPr>
            <a:spLocks noGrp="1"/>
          </p:cNvSpPr>
          <p:nvPr>
            <p:ph idx="1"/>
          </p:nvPr>
        </p:nvSpPr>
        <p:spPr/>
        <p:txBody>
          <a:bodyPr>
            <a:normAutofit fontScale="92500" lnSpcReduction="20000"/>
          </a:bodyPr>
          <a:lstStyle/>
          <a:p>
            <a:pPr marL="0" indent="0" algn="ctr">
              <a:buNone/>
            </a:pPr>
            <a:r>
              <a:rPr lang="de-DE" sz="3600" b="1" dirty="0"/>
              <a:t>Vielen Dank für Ihre Teilnahme!</a:t>
            </a:r>
          </a:p>
          <a:p>
            <a:pPr marL="0" indent="0" algn="ctr">
              <a:buNone/>
            </a:pPr>
            <a:endParaRPr lang="de-DE" sz="3600" b="1" dirty="0"/>
          </a:p>
          <a:p>
            <a:pPr marL="0" indent="0" algn="ctr">
              <a:buNone/>
            </a:pPr>
            <a:r>
              <a:rPr lang="de-DE" dirty="0"/>
              <a:t>Sollten Sie Schwierigkeiten haben oder eine Frage, schreiben Sie uns eine Email!</a:t>
            </a:r>
          </a:p>
          <a:p>
            <a:pPr marL="0" indent="0" algn="ctr">
              <a:buNone/>
            </a:pPr>
            <a:endParaRPr lang="de-DE" dirty="0"/>
          </a:p>
          <a:p>
            <a:pPr marL="0" indent="0" algn="ctr">
              <a:buNone/>
            </a:pPr>
            <a:r>
              <a:rPr lang="de-DE" dirty="0"/>
              <a:t>arnulfwillms@bundeswehr.org</a:t>
            </a:r>
          </a:p>
          <a:p>
            <a:pPr marL="0" indent="0" algn="ctr">
              <a:buNone/>
            </a:pPr>
            <a:r>
              <a:rPr lang="de-DE" dirty="0"/>
              <a:t>sebastianschaaf@bundeswehr.org</a:t>
            </a:r>
          </a:p>
          <a:p>
            <a:pPr marL="0" indent="0" algn="ctr">
              <a:buNone/>
            </a:pPr>
            <a:r>
              <a:rPr lang="de-DE" dirty="0"/>
              <a:t> </a:t>
            </a:r>
          </a:p>
        </p:txBody>
      </p:sp>
      <p:pic>
        <p:nvPicPr>
          <p:cNvPr id="4" name="Picture 2" descr="European Hernia Society | Welcome to the European Hernia Society">
            <a:extLst>
              <a:ext uri="{FF2B5EF4-FFF2-40B4-BE49-F238E27FC236}">
                <a16:creationId xmlns:a16="http://schemas.microsoft.com/office/drawing/2014/main" id="{AAF68A99-135D-2A0A-27F6-D753E53B5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11" y="309267"/>
            <a:ext cx="3400745" cy="108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8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85762" y="3598968"/>
            <a:ext cx="3674397" cy="2214835"/>
          </a:xfrm>
        </p:spPr>
        <p:txBody>
          <a:bodyPr anchor="b">
            <a:noAutofit/>
          </a:bodyPr>
          <a:lstStyle/>
          <a:p>
            <a:r>
              <a:rPr lang="en-US" sz="2400" dirty="0" err="1"/>
              <a:t>Zunächst</a:t>
            </a:r>
            <a:r>
              <a:rPr lang="en-US" sz="2400" dirty="0"/>
              <a:t> </a:t>
            </a:r>
            <a:r>
              <a:rPr lang="en-US" sz="2400" dirty="0" err="1"/>
              <a:t>Registrieren</a:t>
            </a:r>
            <a:r>
              <a:rPr lang="en-US" sz="2400" dirty="0"/>
              <a:t> </a:t>
            </a:r>
            <a:r>
              <a:rPr lang="en-US" sz="2400" dirty="0" err="1"/>
              <a:t>über</a:t>
            </a:r>
            <a:r>
              <a:rPr lang="en-US" sz="2400" dirty="0"/>
              <a:t> “Register”</a:t>
            </a:r>
            <a:br>
              <a:rPr lang="en-US" sz="2400" dirty="0"/>
            </a:br>
            <a:br>
              <a:rPr lang="en-US" sz="2400" dirty="0"/>
            </a:br>
            <a:r>
              <a:rPr lang="en-US" sz="2400" dirty="0" err="1"/>
              <a:t>Anschließend</a:t>
            </a:r>
            <a:r>
              <a:rPr lang="en-US" sz="2400" dirty="0"/>
              <a:t> </a:t>
            </a:r>
            <a:r>
              <a:rPr lang="en-US" sz="2400" dirty="0" err="1"/>
              <a:t>einloggen</a:t>
            </a:r>
            <a:r>
              <a:rPr lang="en-US" sz="2400" dirty="0"/>
              <a:t> </a:t>
            </a:r>
            <a:r>
              <a:rPr lang="en-US" sz="2400" dirty="0" err="1"/>
              <a:t>mit</a:t>
            </a:r>
            <a:r>
              <a:rPr lang="en-US" sz="2400" dirty="0"/>
              <a:t> Username und Password</a:t>
            </a:r>
            <a:br>
              <a:rPr lang="en-US" sz="2400" dirty="0"/>
            </a:br>
            <a:br>
              <a:rPr lang="en-US" sz="2400" dirty="0"/>
            </a:br>
            <a:r>
              <a:rPr lang="en-US" sz="2400" dirty="0"/>
              <a:t>Die </a:t>
            </a:r>
            <a:r>
              <a:rPr lang="en-US" sz="2400" dirty="0" err="1"/>
              <a:t>Nutzungs-bedingungen</a:t>
            </a:r>
            <a:r>
              <a:rPr lang="en-US" sz="2400" dirty="0"/>
              <a:t> </a:t>
            </a:r>
            <a:r>
              <a:rPr lang="en-US" sz="2400" dirty="0" err="1"/>
              <a:t>müssen</a:t>
            </a:r>
            <a:r>
              <a:rPr lang="en-US" sz="2400" dirty="0"/>
              <a:t> </a:t>
            </a:r>
            <a:r>
              <a:rPr lang="en-US" sz="2400" dirty="0" err="1"/>
              <a:t>immer</a:t>
            </a:r>
            <a:r>
              <a:rPr lang="en-US" sz="2400" dirty="0"/>
              <a:t> </a:t>
            </a:r>
            <a:r>
              <a:rPr lang="en-US" sz="2400" dirty="0" err="1"/>
              <a:t>akzeptiert</a:t>
            </a:r>
            <a:r>
              <a:rPr lang="en-US" sz="2400" dirty="0"/>
              <a:t> </a:t>
            </a:r>
            <a:r>
              <a:rPr lang="en-US" sz="2400" dirty="0" err="1"/>
              <a:t>werden</a:t>
            </a:r>
            <a:r>
              <a:rPr lang="en-US" sz="2400" dirty="0"/>
              <a:t> (Box </a:t>
            </a:r>
            <a:r>
              <a:rPr lang="en-US" sz="2400" dirty="0" err="1"/>
              <a:t>anklicken</a:t>
            </a:r>
            <a:r>
              <a:rPr lang="en-US" sz="2400" dirty="0"/>
              <a:t>), um die Buttons </a:t>
            </a:r>
            <a:r>
              <a:rPr lang="en-US" sz="2400" dirty="0" err="1"/>
              <a:t>zum</a:t>
            </a:r>
            <a:r>
              <a:rPr lang="en-US" sz="2400" dirty="0"/>
              <a:t> </a:t>
            </a:r>
            <a:r>
              <a:rPr lang="en-US" sz="2400" dirty="0" err="1"/>
              <a:t>Einloggen</a:t>
            </a:r>
            <a:r>
              <a:rPr lang="en-US" sz="2400" dirty="0"/>
              <a:t> </a:t>
            </a:r>
            <a:r>
              <a:rPr lang="en-US" sz="2400" dirty="0" err="1"/>
              <a:t>freizuschalten</a:t>
            </a:r>
            <a:r>
              <a:rPr lang="en-US" sz="2400" dirty="0"/>
              <a:t>.</a:t>
            </a:r>
            <a:endParaRPr lang="de-DE" sz="2400" dirty="0"/>
          </a:p>
        </p:txBody>
      </p:sp>
      <p:pic>
        <p:nvPicPr>
          <p:cNvPr id="16" name="Grafik 15" descr="Ein Bild, das Text enthält.&#10;&#10;Automatisch generierte Beschreibung">
            <a:extLst>
              <a:ext uri="{FF2B5EF4-FFF2-40B4-BE49-F238E27FC236}">
                <a16:creationId xmlns:a16="http://schemas.microsoft.com/office/drawing/2014/main" id="{264CC9BF-1F97-074F-BDB1-A62E3C47FA8C}"/>
              </a:ext>
            </a:extLst>
          </p:cNvPr>
          <p:cNvPicPr>
            <a:picLocks noChangeAspect="1"/>
          </p:cNvPicPr>
          <p:nvPr/>
        </p:nvPicPr>
        <p:blipFill rotWithShape="1">
          <a:blip r:embed="rId2">
            <a:extLst>
              <a:ext uri="{28A0092B-C50C-407E-A947-70E740481C1C}">
                <a14:useLocalDpi xmlns:a14="http://schemas.microsoft.com/office/drawing/2010/main" val="0"/>
              </a:ext>
            </a:extLst>
          </a:blip>
          <a:srcRect r="1275"/>
          <a:stretch/>
        </p:blipFill>
        <p:spPr>
          <a:xfrm>
            <a:off x="4131048" y="903006"/>
            <a:ext cx="7823388" cy="5051987"/>
          </a:xfrm>
          <a:prstGeom prst="rect">
            <a:avLst/>
          </a:prstGeom>
        </p:spPr>
      </p:pic>
      <p:sp>
        <p:nvSpPr>
          <p:cNvPr id="19" name="Pfeil nach rechts 7">
            <a:extLst>
              <a:ext uri="{FF2B5EF4-FFF2-40B4-BE49-F238E27FC236}">
                <a16:creationId xmlns:a16="http://schemas.microsoft.com/office/drawing/2014/main" id="{A993A85C-B9DD-374D-AF26-0BD7C929C0EE}"/>
              </a:ext>
            </a:extLst>
          </p:cNvPr>
          <p:cNvSpPr/>
          <p:nvPr/>
        </p:nvSpPr>
        <p:spPr>
          <a:xfrm>
            <a:off x="4810289" y="3087019"/>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0" name="Textfeld 8">
            <a:extLst>
              <a:ext uri="{FF2B5EF4-FFF2-40B4-BE49-F238E27FC236}">
                <a16:creationId xmlns:a16="http://schemas.microsoft.com/office/drawing/2014/main" id="{CB532C74-565B-B441-BE6F-4CC9E4ADD931}"/>
              </a:ext>
            </a:extLst>
          </p:cNvPr>
          <p:cNvSpPr txBox="1"/>
          <p:nvPr/>
        </p:nvSpPr>
        <p:spPr>
          <a:xfrm flipH="1">
            <a:off x="5245792" y="3078626"/>
            <a:ext cx="2220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FF0000"/>
                </a:solidFill>
              </a:rPr>
              <a:t>X</a:t>
            </a:r>
          </a:p>
        </p:txBody>
      </p:sp>
      <p:sp>
        <p:nvSpPr>
          <p:cNvPr id="21" name="Pfeil nach rechts 7">
            <a:extLst>
              <a:ext uri="{FF2B5EF4-FFF2-40B4-BE49-F238E27FC236}">
                <a16:creationId xmlns:a16="http://schemas.microsoft.com/office/drawing/2014/main" id="{4D12CF25-8B0A-ED4E-B468-05DF620E0085}"/>
              </a:ext>
            </a:extLst>
          </p:cNvPr>
          <p:cNvSpPr/>
          <p:nvPr/>
        </p:nvSpPr>
        <p:spPr>
          <a:xfrm>
            <a:off x="4810289" y="4468558"/>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48794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381741" y="1392893"/>
            <a:ext cx="4181289" cy="4537260"/>
          </a:xfrm>
        </p:spPr>
        <p:txBody>
          <a:bodyPr anchor="b">
            <a:noAutofit/>
          </a:bodyPr>
          <a:lstStyle/>
          <a:p>
            <a:r>
              <a:rPr lang="en-US" sz="2400" b="1" dirty="0" err="1"/>
              <a:t>Wichtig</a:t>
            </a:r>
            <a:r>
              <a:rPr lang="en-US" sz="2400" b="1" dirty="0"/>
              <a:t>!</a:t>
            </a:r>
            <a:br>
              <a:rPr lang="en-US" sz="2400" dirty="0"/>
            </a:br>
            <a:br>
              <a:rPr lang="en-US" sz="2400" dirty="0"/>
            </a:br>
            <a:r>
              <a:rPr lang="en-US" sz="2400" dirty="0"/>
              <a:t>Bitte </a:t>
            </a:r>
            <a:r>
              <a:rPr lang="en-US" sz="2400" dirty="0" err="1"/>
              <a:t>holen</a:t>
            </a:r>
            <a:r>
              <a:rPr lang="en-US" sz="2400" dirty="0"/>
              <a:t> Sie </a:t>
            </a:r>
            <a:r>
              <a:rPr lang="en-US" sz="2400" dirty="0" err="1"/>
              <a:t>immer</a:t>
            </a:r>
            <a:r>
              <a:rPr lang="en-US" sz="2400" dirty="0"/>
              <a:t> die </a:t>
            </a:r>
            <a:r>
              <a:rPr lang="en-US" sz="2400" b="1" dirty="0" err="1"/>
              <a:t>Einwilligung</a:t>
            </a:r>
            <a:r>
              <a:rPr lang="en-US" sz="2400" b="1" dirty="0"/>
              <a:t> </a:t>
            </a:r>
            <a:r>
              <a:rPr lang="en-US" sz="2400" b="1" dirty="0" err="1"/>
              <a:t>zur</a:t>
            </a:r>
            <a:r>
              <a:rPr lang="en-US" sz="2400" b="1" dirty="0"/>
              <a:t> </a:t>
            </a:r>
            <a:r>
              <a:rPr lang="en-US" sz="2400" b="1" dirty="0" err="1"/>
              <a:t>Dateneingabe</a:t>
            </a:r>
            <a:r>
              <a:rPr lang="en-US" sz="2400" b="1" dirty="0"/>
              <a:t> </a:t>
            </a:r>
            <a:r>
              <a:rPr lang="en-US" sz="2400" dirty="0"/>
              <a:t>ins Register von </a:t>
            </a:r>
            <a:r>
              <a:rPr lang="en-US" sz="2400" dirty="0" err="1"/>
              <a:t>Ihren</a:t>
            </a:r>
            <a:r>
              <a:rPr lang="en-US" sz="2400" dirty="0"/>
              <a:t> </a:t>
            </a:r>
            <a:r>
              <a:rPr lang="en-US" sz="2400" dirty="0" err="1"/>
              <a:t>Patienten</a:t>
            </a:r>
            <a:r>
              <a:rPr lang="en-US" sz="2400" dirty="0"/>
              <a:t> </a:t>
            </a:r>
            <a:r>
              <a:rPr lang="en-US" sz="2400" dirty="0" err="1"/>
              <a:t>oder</a:t>
            </a:r>
            <a:r>
              <a:rPr lang="en-US" sz="2400" dirty="0"/>
              <a:t> </a:t>
            </a:r>
            <a:r>
              <a:rPr lang="en-US" sz="2400" dirty="0" err="1"/>
              <a:t>deren</a:t>
            </a:r>
            <a:r>
              <a:rPr lang="en-US" sz="2400" dirty="0"/>
              <a:t> </a:t>
            </a:r>
            <a:r>
              <a:rPr lang="en-US" sz="2400" dirty="0" err="1"/>
              <a:t>Vertetern</a:t>
            </a:r>
            <a:r>
              <a:rPr lang="en-US" sz="2400" dirty="0"/>
              <a:t> </a:t>
            </a:r>
            <a:r>
              <a:rPr lang="en-US" sz="2400" dirty="0" err="1"/>
              <a:t>ein</a:t>
            </a:r>
            <a:r>
              <a:rPr lang="en-US" sz="2400" dirty="0"/>
              <a:t>.</a:t>
            </a:r>
            <a:br>
              <a:rPr lang="en-US" sz="2400" dirty="0"/>
            </a:br>
            <a:br>
              <a:rPr lang="en-US" sz="2400" dirty="0"/>
            </a:br>
            <a:r>
              <a:rPr lang="en-US" sz="2400" dirty="0"/>
              <a:t>Sie </a:t>
            </a:r>
            <a:r>
              <a:rPr lang="en-US" sz="2400" dirty="0" err="1"/>
              <a:t>können</a:t>
            </a:r>
            <a:r>
              <a:rPr lang="en-US" sz="2400" dirty="0"/>
              <a:t> </a:t>
            </a:r>
            <a:r>
              <a:rPr lang="en-US" sz="2400" dirty="0" err="1"/>
              <a:t>dazu</a:t>
            </a:r>
            <a:r>
              <a:rPr lang="en-US" sz="2400" dirty="0"/>
              <a:t> die </a:t>
            </a:r>
            <a:r>
              <a:rPr lang="en-US" sz="2400" dirty="0" err="1"/>
              <a:t>Vorlagen</a:t>
            </a:r>
            <a:r>
              <a:rPr lang="en-US" sz="2400" dirty="0"/>
              <a:t> auf der </a:t>
            </a:r>
            <a:r>
              <a:rPr lang="en-US" sz="2400" dirty="0" err="1"/>
              <a:t>Startseite</a:t>
            </a:r>
            <a:r>
              <a:rPr lang="en-US" sz="2400" dirty="0"/>
              <a:t> </a:t>
            </a:r>
            <a:r>
              <a:rPr lang="en-US" sz="2400" dirty="0" err="1"/>
              <a:t>verwenden</a:t>
            </a:r>
            <a:r>
              <a:rPr lang="en-US" sz="2400" dirty="0"/>
              <a:t> und an </a:t>
            </a:r>
            <a:r>
              <a:rPr lang="en-US" sz="2400" dirty="0" err="1"/>
              <a:t>Ihre</a:t>
            </a:r>
            <a:r>
              <a:rPr lang="en-US" sz="2400" dirty="0"/>
              <a:t> </a:t>
            </a:r>
            <a:r>
              <a:rPr lang="en-US" sz="2400" dirty="0" err="1"/>
              <a:t>lokalen</a:t>
            </a:r>
            <a:r>
              <a:rPr lang="en-US" sz="2400" dirty="0"/>
              <a:t> </a:t>
            </a:r>
            <a:r>
              <a:rPr lang="en-US" sz="2400" dirty="0" err="1"/>
              <a:t>Gegebenheiten</a:t>
            </a:r>
            <a:r>
              <a:rPr lang="en-US" sz="2400" dirty="0"/>
              <a:t>/Designs </a:t>
            </a:r>
            <a:r>
              <a:rPr lang="en-US" sz="2400" dirty="0" err="1"/>
              <a:t>anpassen</a:t>
            </a:r>
            <a:r>
              <a:rPr lang="en-US" sz="2400" dirty="0"/>
              <a:t>.</a:t>
            </a:r>
            <a:endParaRPr lang="de-DE" sz="2400" dirty="0"/>
          </a:p>
        </p:txBody>
      </p:sp>
      <p:pic>
        <p:nvPicPr>
          <p:cNvPr id="4" name="Grafik 3">
            <a:extLst>
              <a:ext uri="{FF2B5EF4-FFF2-40B4-BE49-F238E27FC236}">
                <a16:creationId xmlns:a16="http://schemas.microsoft.com/office/drawing/2014/main" id="{B24EB877-9059-4177-66F2-8D10AEBC95BE}"/>
              </a:ext>
            </a:extLst>
          </p:cNvPr>
          <p:cNvPicPr>
            <a:picLocks noChangeAspect="1"/>
          </p:cNvPicPr>
          <p:nvPr/>
        </p:nvPicPr>
        <p:blipFill rotWithShape="1">
          <a:blip r:embed="rId2"/>
          <a:srcRect l="19957" t="18529" r="18867" b="20196"/>
          <a:stretch/>
        </p:blipFill>
        <p:spPr>
          <a:xfrm>
            <a:off x="4811012" y="1264024"/>
            <a:ext cx="6987994" cy="4666129"/>
          </a:xfrm>
          <a:prstGeom prst="rect">
            <a:avLst/>
          </a:prstGeom>
        </p:spPr>
      </p:pic>
      <p:sp>
        <p:nvSpPr>
          <p:cNvPr id="5" name="Rechteck 4">
            <a:extLst>
              <a:ext uri="{FF2B5EF4-FFF2-40B4-BE49-F238E27FC236}">
                <a16:creationId xmlns:a16="http://schemas.microsoft.com/office/drawing/2014/main" id="{0A0AEE2B-3476-5FB0-2AFD-48431B467F85}"/>
              </a:ext>
            </a:extLst>
          </p:cNvPr>
          <p:cNvSpPr/>
          <p:nvPr/>
        </p:nvSpPr>
        <p:spPr>
          <a:xfrm>
            <a:off x="5015753" y="2817159"/>
            <a:ext cx="6535271" cy="3092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C51B8EFB-7A07-3077-C75C-A1241E7916EE}"/>
              </a:ext>
            </a:extLst>
          </p:cNvPr>
          <p:cNvSpPr/>
          <p:nvPr/>
        </p:nvSpPr>
        <p:spPr>
          <a:xfrm>
            <a:off x="4811012" y="4625788"/>
            <a:ext cx="1284988" cy="20170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037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124397" y="3181348"/>
            <a:ext cx="4006650" cy="495301"/>
          </a:xfrm>
        </p:spPr>
        <p:txBody>
          <a:bodyPr anchor="ctr">
            <a:noAutofit/>
          </a:bodyPr>
          <a:lstStyle/>
          <a:p>
            <a:pPr algn="ctr"/>
            <a:r>
              <a:rPr lang="de-DE" sz="2800" b="1" dirty="0"/>
              <a:t>Hauptmenu </a:t>
            </a:r>
            <a:br>
              <a:rPr lang="de-DE" sz="2800" dirty="0"/>
            </a:br>
            <a:br>
              <a:rPr lang="de-DE" sz="2800" dirty="0"/>
            </a:br>
            <a:r>
              <a:rPr lang="de-DE" sz="2800" dirty="0"/>
              <a:t>- Neuen Fall anlegen</a:t>
            </a:r>
            <a:br>
              <a:rPr lang="de-DE" sz="2800" dirty="0"/>
            </a:br>
            <a:br>
              <a:rPr lang="de-DE" sz="2800" dirty="0"/>
            </a:br>
            <a:r>
              <a:rPr lang="de-DE" sz="2800" dirty="0"/>
              <a:t>- Fall laden und Daten ergänzen/ändern</a:t>
            </a:r>
            <a:br>
              <a:rPr lang="de-DE" sz="2800" dirty="0"/>
            </a:br>
            <a:br>
              <a:rPr lang="de-DE" sz="2800" dirty="0"/>
            </a:br>
            <a:r>
              <a:rPr lang="de-DE" sz="2800" dirty="0"/>
              <a:t>- Excelfile der eigenen eingegebenen Daten abrufen </a:t>
            </a:r>
            <a:endParaRPr lang="en-US" sz="2800" dirty="0"/>
          </a:p>
        </p:txBody>
      </p:sp>
      <p:sp>
        <p:nvSpPr>
          <p:cNvPr id="19" name="Pfeil nach rechts 7">
            <a:extLst>
              <a:ext uri="{FF2B5EF4-FFF2-40B4-BE49-F238E27FC236}">
                <a16:creationId xmlns:a16="http://schemas.microsoft.com/office/drawing/2014/main" id="{A993A85C-B9DD-374D-AF26-0BD7C929C0EE}"/>
              </a:ext>
            </a:extLst>
          </p:cNvPr>
          <p:cNvSpPr/>
          <p:nvPr/>
        </p:nvSpPr>
        <p:spPr>
          <a:xfrm>
            <a:off x="4810289" y="3087019"/>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
        <p:nvSpPr>
          <p:cNvPr id="20" name="Textfeld 8">
            <a:extLst>
              <a:ext uri="{FF2B5EF4-FFF2-40B4-BE49-F238E27FC236}">
                <a16:creationId xmlns:a16="http://schemas.microsoft.com/office/drawing/2014/main" id="{CB532C74-565B-B441-BE6F-4CC9E4ADD931}"/>
              </a:ext>
            </a:extLst>
          </p:cNvPr>
          <p:cNvSpPr txBox="1"/>
          <p:nvPr/>
        </p:nvSpPr>
        <p:spPr>
          <a:xfrm flipH="1">
            <a:off x="5245792" y="3078626"/>
            <a:ext cx="222004" cy="24622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000" dirty="0">
                <a:solidFill>
                  <a:srgbClr val="FF0000"/>
                </a:solidFill>
              </a:rPr>
              <a:t>X</a:t>
            </a:r>
          </a:p>
        </p:txBody>
      </p:sp>
      <p:sp>
        <p:nvSpPr>
          <p:cNvPr id="21" name="Pfeil nach rechts 7">
            <a:extLst>
              <a:ext uri="{FF2B5EF4-FFF2-40B4-BE49-F238E27FC236}">
                <a16:creationId xmlns:a16="http://schemas.microsoft.com/office/drawing/2014/main" id="{4D12CF25-8B0A-ED4E-B468-05DF620E0085}"/>
              </a:ext>
            </a:extLst>
          </p:cNvPr>
          <p:cNvSpPr/>
          <p:nvPr/>
        </p:nvSpPr>
        <p:spPr>
          <a:xfrm>
            <a:off x="4810289" y="4468558"/>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pic>
        <p:nvPicPr>
          <p:cNvPr id="3" name="Grafik 2" descr="Ein Bild, das Text enthält.&#10;&#10;Automatisch generierte Beschreibung">
            <a:extLst>
              <a:ext uri="{FF2B5EF4-FFF2-40B4-BE49-F238E27FC236}">
                <a16:creationId xmlns:a16="http://schemas.microsoft.com/office/drawing/2014/main" id="{8A623B67-3D48-1041-9D6E-0A70FFF41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047" y="956117"/>
            <a:ext cx="7789771" cy="4945764"/>
          </a:xfrm>
          <a:prstGeom prst="rect">
            <a:avLst/>
          </a:prstGeom>
        </p:spPr>
      </p:pic>
      <p:sp>
        <p:nvSpPr>
          <p:cNvPr id="4" name="Pfeil nach rechts 7">
            <a:extLst>
              <a:ext uri="{FF2B5EF4-FFF2-40B4-BE49-F238E27FC236}">
                <a16:creationId xmlns:a16="http://schemas.microsoft.com/office/drawing/2014/main" id="{8C4E406B-C38B-8489-B043-06DEB2F143A8}"/>
              </a:ext>
            </a:extLst>
          </p:cNvPr>
          <p:cNvSpPr/>
          <p:nvPr/>
        </p:nvSpPr>
        <p:spPr>
          <a:xfrm>
            <a:off x="4791815" y="2247437"/>
            <a:ext cx="410083" cy="237828"/>
          </a:xfrm>
          <a:prstGeom prst="rightArrow">
            <a:avLst/>
          </a:prstGeom>
          <a:solidFill>
            <a:schemeClr val="tx2">
              <a:lumMod val="5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35192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49464CA-684F-9FEC-5864-BDCB6C3123DA}"/>
              </a:ext>
            </a:extLst>
          </p:cNvPr>
          <p:cNvPicPr>
            <a:picLocks noChangeAspect="1"/>
          </p:cNvPicPr>
          <p:nvPr/>
        </p:nvPicPr>
        <p:blipFill rotWithShape="1">
          <a:blip r:embed="rId2"/>
          <a:srcRect l="741" t="11863" r="1155" b="12549"/>
          <a:stretch/>
        </p:blipFill>
        <p:spPr>
          <a:xfrm>
            <a:off x="4481435" y="1015254"/>
            <a:ext cx="6941325" cy="3565464"/>
          </a:xfrm>
          <a:prstGeom prst="rect">
            <a:avLst/>
          </a:prstGeom>
        </p:spPr>
      </p:pic>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33254" y="1708287"/>
            <a:ext cx="4006650" cy="3441424"/>
          </a:xfrm>
        </p:spPr>
        <p:txBody>
          <a:bodyPr anchor="ctr">
            <a:noAutofit/>
          </a:bodyPr>
          <a:lstStyle/>
          <a:p>
            <a:r>
              <a:rPr lang="de-DE" sz="2800" dirty="0"/>
              <a:t>Jeder neue Fall erhält eine ID. Notieren Sie sich diese bitte, um später Ihre Dateneingaben zuordnen zu können.</a:t>
            </a:r>
            <a:br>
              <a:rPr lang="de-DE" sz="2800" dirty="0"/>
            </a:br>
            <a:endParaRPr lang="de-DE" sz="2800" dirty="0"/>
          </a:p>
        </p:txBody>
      </p:sp>
      <p:pic>
        <p:nvPicPr>
          <p:cNvPr id="9" name="Grafik 8">
            <a:extLst>
              <a:ext uri="{FF2B5EF4-FFF2-40B4-BE49-F238E27FC236}">
                <a16:creationId xmlns:a16="http://schemas.microsoft.com/office/drawing/2014/main" id="{521C116A-F791-211A-7969-E2145F135B8A}"/>
              </a:ext>
            </a:extLst>
          </p:cNvPr>
          <p:cNvPicPr>
            <a:picLocks noChangeAspect="1"/>
          </p:cNvPicPr>
          <p:nvPr/>
        </p:nvPicPr>
        <p:blipFill rotWithShape="1">
          <a:blip r:embed="rId2"/>
          <a:srcRect l="36361" t="13824" r="36187" b="60588"/>
          <a:stretch/>
        </p:blipFill>
        <p:spPr>
          <a:xfrm>
            <a:off x="6353736" y="3510681"/>
            <a:ext cx="4813060" cy="2990973"/>
          </a:xfrm>
          <a:prstGeom prst="rect">
            <a:avLst/>
          </a:prstGeom>
        </p:spPr>
      </p:pic>
      <p:sp>
        <p:nvSpPr>
          <p:cNvPr id="7" name="Ellipse 6">
            <a:extLst>
              <a:ext uri="{FF2B5EF4-FFF2-40B4-BE49-F238E27FC236}">
                <a16:creationId xmlns:a16="http://schemas.microsoft.com/office/drawing/2014/main" id="{89644003-3A49-E604-E62C-84C23630A726}"/>
              </a:ext>
            </a:extLst>
          </p:cNvPr>
          <p:cNvSpPr/>
          <p:nvPr/>
        </p:nvSpPr>
        <p:spPr>
          <a:xfrm>
            <a:off x="8030373" y="4808998"/>
            <a:ext cx="552507" cy="2922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dirty="0"/>
          </a:p>
        </p:txBody>
      </p:sp>
    </p:spTree>
    <p:extLst>
      <p:ext uri="{BB962C8B-B14F-4D97-AF65-F5344CB8AC3E}">
        <p14:creationId xmlns:p14="http://schemas.microsoft.com/office/powerpoint/2010/main" val="436968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233254" y="1708287"/>
            <a:ext cx="3545370" cy="3441424"/>
          </a:xfrm>
        </p:spPr>
        <p:txBody>
          <a:bodyPr anchor="ctr">
            <a:noAutofit/>
          </a:bodyPr>
          <a:lstStyle/>
          <a:p>
            <a:r>
              <a:rPr lang="de-DE" sz="2800" dirty="0"/>
              <a:t>Vergessen Sie nicht, Ihre Dateneingabe regelmäßig zu speichern.</a:t>
            </a:r>
            <a:br>
              <a:rPr lang="de-DE" sz="2800" dirty="0"/>
            </a:br>
            <a:endParaRPr lang="de-DE" sz="2800" dirty="0"/>
          </a:p>
        </p:txBody>
      </p:sp>
      <p:pic>
        <p:nvPicPr>
          <p:cNvPr id="10" name="Grafik 9">
            <a:extLst>
              <a:ext uri="{FF2B5EF4-FFF2-40B4-BE49-F238E27FC236}">
                <a16:creationId xmlns:a16="http://schemas.microsoft.com/office/drawing/2014/main" id="{98C0A01F-60F3-D734-50D5-56C5A11217F7}"/>
              </a:ext>
            </a:extLst>
          </p:cNvPr>
          <p:cNvPicPr>
            <a:picLocks noChangeAspect="1"/>
          </p:cNvPicPr>
          <p:nvPr/>
        </p:nvPicPr>
        <p:blipFill rotWithShape="1">
          <a:blip r:embed="rId2"/>
          <a:srcRect l="414" t="10686" r="48409" b="35981"/>
          <a:stretch/>
        </p:blipFill>
        <p:spPr>
          <a:xfrm>
            <a:off x="4034117" y="902777"/>
            <a:ext cx="7642546" cy="5309765"/>
          </a:xfrm>
          <a:prstGeom prst="rect">
            <a:avLst/>
          </a:prstGeom>
        </p:spPr>
      </p:pic>
      <p:sp>
        <p:nvSpPr>
          <p:cNvPr id="8" name="Rechteck 7">
            <a:extLst>
              <a:ext uri="{FF2B5EF4-FFF2-40B4-BE49-F238E27FC236}">
                <a16:creationId xmlns:a16="http://schemas.microsoft.com/office/drawing/2014/main" id="{8239FF39-E31D-6A26-90D8-8F07CB3564D0}"/>
              </a:ext>
            </a:extLst>
          </p:cNvPr>
          <p:cNvSpPr/>
          <p:nvPr/>
        </p:nvSpPr>
        <p:spPr>
          <a:xfrm>
            <a:off x="5695949" y="1015251"/>
            <a:ext cx="1094816" cy="410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99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72072-8464-4961-5D90-E752F0610FBC}"/>
              </a:ext>
            </a:extLst>
          </p:cNvPr>
          <p:cNvSpPr>
            <a:spLocks noGrp="1"/>
          </p:cNvSpPr>
          <p:nvPr>
            <p:ph type="ctrTitle"/>
          </p:nvPr>
        </p:nvSpPr>
        <p:spPr>
          <a:xfrm>
            <a:off x="441897" y="3009992"/>
            <a:ext cx="4006650" cy="838005"/>
          </a:xfrm>
        </p:spPr>
        <p:txBody>
          <a:bodyPr anchor="ctr">
            <a:noAutofit/>
          </a:bodyPr>
          <a:lstStyle/>
          <a:p>
            <a:pPr algn="ctr"/>
            <a:r>
              <a:rPr lang="de-DE" sz="3600" b="1" dirty="0"/>
              <a:t>9 Kategorien zur Datenerfassung</a:t>
            </a:r>
            <a:endParaRPr lang="en-US" sz="3600" b="1" dirty="0"/>
          </a:p>
        </p:txBody>
      </p:sp>
      <p:sp>
        <p:nvSpPr>
          <p:cNvPr id="3" name="Inhaltsplatzhalter 1">
            <a:extLst>
              <a:ext uri="{FF2B5EF4-FFF2-40B4-BE49-F238E27FC236}">
                <a16:creationId xmlns:a16="http://schemas.microsoft.com/office/drawing/2014/main" id="{09F8257E-A2BE-B8AA-C748-117FC37FE7EA}"/>
              </a:ext>
            </a:extLst>
          </p:cNvPr>
          <p:cNvSpPr txBox="1">
            <a:spLocks/>
          </p:cNvSpPr>
          <p:nvPr/>
        </p:nvSpPr>
        <p:spPr>
          <a:xfrm>
            <a:off x="4673600" y="758136"/>
            <a:ext cx="7429500" cy="5341719"/>
          </a:xfrm>
          <a:prstGeom prst="rect">
            <a:avLst/>
          </a:prstGeom>
        </p:spPr>
        <p:txBody>
          <a:bodyPr vert="horz" wrap="square" lIns="91440" tIns="45720" rIns="91440" bIns="45720" rtlCol="0" anchor="ctr">
            <a:normAutofit fontScale="25000" lnSpcReduction="20000"/>
          </a:bodyPr>
          <a:lstStyle>
            <a:lvl1pPr marL="0" indent="0" algn="l" defTabSz="914400" rtl="0" eaLnBrk="1" latinLnBrk="0" hangingPunct="1">
              <a:lnSpc>
                <a:spcPct val="100000"/>
              </a:lnSpc>
              <a:spcBef>
                <a:spcPts val="1000"/>
              </a:spcBef>
              <a:spcAft>
                <a:spcPts val="800"/>
              </a:spcAft>
              <a:buFont typeface="Arial" panose="020B0604020202020204" pitchFamily="34" charset="0"/>
              <a:buNone/>
              <a:defRPr sz="2400" kern="1200">
                <a:solidFill>
                  <a:schemeClr val="tx1">
                    <a:alpha val="80000"/>
                  </a:schemeClr>
                </a:solidFill>
                <a:latin typeface="+mn-lt"/>
                <a:ea typeface="+mn-ea"/>
                <a:cs typeface="+mn-cs"/>
              </a:defRPr>
            </a:lvl1pPr>
            <a:lvl2pPr marL="457200" indent="0" algn="ctr"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914400" indent="0" algn="ctr" defTabSz="914400" rtl="0" eaLnBrk="1" latinLnBrk="0" hangingPunct="1">
              <a:lnSpc>
                <a:spcPct val="110000"/>
              </a:lnSpc>
              <a:spcBef>
                <a:spcPts val="500"/>
              </a:spcBef>
              <a:spcAft>
                <a:spcPts val="800"/>
              </a:spcAft>
              <a:buFont typeface="Arial" panose="020B0604020202020204" pitchFamily="34" charset="0"/>
              <a:buNone/>
              <a:defRPr sz="1800" kern="1200">
                <a:solidFill>
                  <a:schemeClr val="tx1">
                    <a:alpha val="60000"/>
                  </a:schemeClr>
                </a:solidFill>
                <a:latin typeface="+mn-lt"/>
                <a:ea typeface="+mn-ea"/>
                <a:cs typeface="+mn-cs"/>
              </a:defRPr>
            </a:lvl3pPr>
            <a:lvl4pPr marL="13716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4pPr>
            <a:lvl5pPr marL="1828800" indent="0" algn="ctr" defTabSz="914400" rtl="0" eaLnBrk="1" latinLnBrk="0" hangingPunct="1">
              <a:lnSpc>
                <a:spcPct val="110000"/>
              </a:lnSpc>
              <a:spcBef>
                <a:spcPts val="500"/>
              </a:spcBef>
              <a:spcAft>
                <a:spcPts val="800"/>
              </a:spcAft>
              <a:buFont typeface="Arial" panose="020B0604020202020204" pitchFamily="34" charset="0"/>
              <a:buNone/>
              <a:defRPr sz="1600" kern="1200">
                <a:solidFill>
                  <a:schemeClr val="tx1">
                    <a:alpha val="6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1143000">
              <a:lnSpc>
                <a:spcPct val="90000"/>
              </a:lnSpc>
              <a:buFont typeface="Wingdings" panose="05000000000000000000" pitchFamily="2" charset="2"/>
              <a:buChar char="Ø"/>
            </a:pPr>
            <a:endParaRPr lang="de-DE" sz="11200" dirty="0"/>
          </a:p>
          <a:p>
            <a:pPr marL="914400" indent="-1143000">
              <a:lnSpc>
                <a:spcPct val="90000"/>
              </a:lnSpc>
              <a:buFont typeface="Wingdings" panose="05000000000000000000" pitchFamily="2" charset="2"/>
              <a:buChar char="Ø"/>
            </a:pPr>
            <a:r>
              <a:rPr lang="de-DE" sz="11200" dirty="0"/>
              <a:t>Informationen zum Krankenhaus</a:t>
            </a:r>
          </a:p>
          <a:p>
            <a:pPr marL="914400" indent="-1143000">
              <a:lnSpc>
                <a:spcPct val="90000"/>
              </a:lnSpc>
              <a:buFont typeface="Wingdings" panose="05000000000000000000" pitchFamily="2" charset="2"/>
              <a:buChar char="Ø"/>
            </a:pPr>
            <a:r>
              <a:rPr lang="de-DE" sz="11200" dirty="0"/>
              <a:t>Patienteninformationen</a:t>
            </a:r>
          </a:p>
          <a:p>
            <a:pPr marL="914400" indent="-1143000">
              <a:lnSpc>
                <a:spcPct val="90000"/>
              </a:lnSpc>
              <a:buFont typeface="Wingdings" panose="05000000000000000000" pitchFamily="2" charset="2"/>
              <a:buChar char="Ø"/>
            </a:pPr>
            <a:r>
              <a:rPr lang="de-DE" sz="11200" dirty="0"/>
              <a:t>Nebenerkrankungen</a:t>
            </a:r>
          </a:p>
          <a:p>
            <a:pPr marL="914400" indent="-1143000">
              <a:lnSpc>
                <a:spcPct val="90000"/>
              </a:lnSpc>
              <a:buFont typeface="Wingdings" panose="05000000000000000000" pitchFamily="2" charset="2"/>
              <a:buChar char="Ø"/>
            </a:pPr>
            <a:r>
              <a:rPr lang="de-DE" sz="11200" dirty="0"/>
              <a:t>Risikofaktoren</a:t>
            </a:r>
          </a:p>
          <a:p>
            <a:pPr marL="914400" indent="-1143000">
              <a:lnSpc>
                <a:spcPct val="90000"/>
              </a:lnSpc>
              <a:buFont typeface="Wingdings" panose="05000000000000000000" pitchFamily="2" charset="2"/>
              <a:buChar char="Ø"/>
            </a:pPr>
            <a:r>
              <a:rPr lang="de-DE" sz="11200" dirty="0"/>
              <a:t>Grunderkrankung (Indikation)</a:t>
            </a:r>
          </a:p>
          <a:p>
            <a:pPr marL="914400" indent="-1143000">
              <a:lnSpc>
                <a:spcPct val="90000"/>
              </a:lnSpc>
              <a:buFont typeface="Wingdings" panose="05000000000000000000" pitchFamily="2" charset="2"/>
              <a:buChar char="Ø"/>
            </a:pPr>
            <a:r>
              <a:rPr lang="de-DE" sz="11200" dirty="0"/>
              <a:t>Behandlung des offenen Abdomens</a:t>
            </a:r>
          </a:p>
          <a:p>
            <a:pPr marL="914400" indent="-1143000">
              <a:lnSpc>
                <a:spcPct val="90000"/>
              </a:lnSpc>
              <a:buFont typeface="Wingdings" panose="05000000000000000000" pitchFamily="2" charset="2"/>
              <a:buChar char="Ø"/>
            </a:pPr>
            <a:r>
              <a:rPr lang="de-DE" sz="11200" dirty="0"/>
              <a:t>Verschluss des Abdomens</a:t>
            </a:r>
          </a:p>
          <a:p>
            <a:pPr marL="914400" indent="-1143000">
              <a:lnSpc>
                <a:spcPct val="90000"/>
              </a:lnSpc>
              <a:buFont typeface="Wingdings" panose="05000000000000000000" pitchFamily="2" charset="2"/>
              <a:buChar char="Ø"/>
            </a:pPr>
            <a:r>
              <a:rPr lang="de-DE" sz="11200" dirty="0"/>
              <a:t>Entlassung</a:t>
            </a:r>
          </a:p>
          <a:p>
            <a:pPr marL="914400" indent="-1143000">
              <a:lnSpc>
                <a:spcPct val="90000"/>
              </a:lnSpc>
              <a:buFont typeface="Wingdings" panose="05000000000000000000" pitchFamily="2" charset="2"/>
              <a:buChar char="Ø"/>
            </a:pPr>
            <a:r>
              <a:rPr lang="de-DE" sz="11200" dirty="0"/>
              <a:t>Follow </a:t>
            </a:r>
            <a:r>
              <a:rPr lang="de-DE" sz="11200" dirty="0" err="1"/>
              <a:t>up</a:t>
            </a:r>
            <a:endParaRPr lang="de-DE" sz="11200" dirty="0"/>
          </a:p>
          <a:p>
            <a:pPr indent="-228600">
              <a:lnSpc>
                <a:spcPct val="9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423444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A94E385-547E-A9FF-0416-7C7AB0A08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418" y="859920"/>
            <a:ext cx="10000129" cy="5653743"/>
          </a:xfrm>
          <a:prstGeom prst="rect">
            <a:avLst/>
          </a:prstGeom>
        </p:spPr>
      </p:pic>
      <p:sp>
        <p:nvSpPr>
          <p:cNvPr id="8" name="Titel 1">
            <a:extLst>
              <a:ext uri="{FF2B5EF4-FFF2-40B4-BE49-F238E27FC236}">
                <a16:creationId xmlns:a16="http://schemas.microsoft.com/office/drawing/2014/main" id="{E558BB26-66D2-619B-F2F9-86308CA3AC3A}"/>
              </a:ext>
            </a:extLst>
          </p:cNvPr>
          <p:cNvSpPr txBox="1">
            <a:spLocks/>
          </p:cNvSpPr>
          <p:nvPr/>
        </p:nvSpPr>
        <p:spPr>
          <a:xfrm>
            <a:off x="-331522" y="0"/>
            <a:ext cx="4235176" cy="838005"/>
          </a:xfrm>
          <a:prstGeom prst="rect">
            <a:avLst/>
          </a:prstGeom>
        </p:spPr>
        <p:txBody>
          <a:bodyPr vert="horz" wrap="square" lIns="0" tIns="0" rIns="0" bIns="0" rtlCol="0" anchor="ctr" anchorCtr="0">
            <a:noAutofit/>
          </a:bodyPr>
          <a:lstStyle>
            <a:lvl1pPr algn="l" defTabSz="914400" rtl="0" eaLnBrk="1" latinLnBrk="0" hangingPunct="1">
              <a:lnSpc>
                <a:spcPct val="100000"/>
              </a:lnSpc>
              <a:spcBef>
                <a:spcPct val="0"/>
              </a:spcBef>
              <a:buNone/>
              <a:defRPr lang="en-US" sz="6400" kern="1200">
                <a:solidFill>
                  <a:schemeClr val="tx1"/>
                </a:solidFill>
                <a:latin typeface="+mj-lt"/>
                <a:ea typeface="+mj-ea"/>
                <a:cs typeface="+mj-cs"/>
              </a:defRPr>
            </a:lvl1pPr>
          </a:lstStyle>
          <a:p>
            <a:pPr algn="ctr"/>
            <a:r>
              <a:rPr lang="de-DE" sz="2800" b="1" dirty="0"/>
              <a:t>Patientendaten</a:t>
            </a:r>
            <a:endParaRPr lang="de-DE" dirty="0"/>
          </a:p>
        </p:txBody>
      </p:sp>
    </p:spTree>
    <p:extLst>
      <p:ext uri="{BB962C8B-B14F-4D97-AF65-F5344CB8AC3E}">
        <p14:creationId xmlns:p14="http://schemas.microsoft.com/office/powerpoint/2010/main" val="3177027104"/>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Breitbild</PresentationFormat>
  <Paragraphs>65</Paragraphs>
  <Slides>23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Arial Narrow</vt:lpstr>
      <vt:lpstr>Avenir Next LT Pro</vt:lpstr>
      <vt:lpstr>Wingdings</vt:lpstr>
      <vt:lpstr>3DFloatVTI</vt:lpstr>
      <vt:lpstr>Das Open Abdomen Register  der EHS</vt:lpstr>
      <vt:lpstr>PowerPoint-Präsentation</vt:lpstr>
      <vt:lpstr>Zunächst Registrieren über “Register”  Anschließend einloggen mit Username und Password  Die Nutzungs-bedingungen müssen immer akzeptiert werden (Box anklicken), um die Buttons zum Einloggen freizuschalten.</vt:lpstr>
      <vt:lpstr>Wichtig!  Bitte holen Sie immer die Einwilligung zur Dateneingabe ins Register von Ihren Patienten oder deren Vertetern ein.  Sie können dazu die Vorlagen auf der Startseite verwenden und an Ihre lokalen Gegebenheiten/Designs anpassen.</vt:lpstr>
      <vt:lpstr>Hauptmenu   - Neuen Fall anlegen  - Fall laden und Daten ergänzen/ändern  - Excelfile der eigenen eingegebenen Daten abrufen </vt:lpstr>
      <vt:lpstr>Jeder neue Fall erhält eine ID. Notieren Sie sich diese bitte, um später Ihre Dateneingaben zuordnen zu können. </vt:lpstr>
      <vt:lpstr>Vergessen Sie nicht, Ihre Dateneingabe regelmäßig zu speichern. </vt:lpstr>
      <vt:lpstr>9 Kategorien zur Datenerfassung</vt:lpstr>
      <vt:lpstr>PowerPoint-Präsentation</vt:lpstr>
      <vt:lpstr>Die Felder für Nebenerkrankungen erscheinen erst beim Anklicken von “Ja”, bei “Nein” geht es direkt weiter zu den Risikofaktoren</vt:lpstr>
      <vt:lpstr>Wenn eine Nebenerkrankung nicht aufgeführt ist, kann über das Feld „Andere Komborbiditäten" ein Freitextfeld aufgerufen werden.</vt:lpstr>
      <vt:lpstr>Bei einigen Nebenerkrankungen gibt es die Möglichkeit einen von 4 Schweregraden anzugeben</vt:lpstr>
      <vt:lpstr>Mit Primäroperation ist die 1. Operation gemeint, wegen der der Patient im Krankenhaus behandelt wurde. Z.b. „Exploration bei stumpfem Bauchtrauma“. Über „Andere Primäroperation“ kann ein Textfeld geöffnet werden</vt:lpstr>
      <vt:lpstr>Sehr wichtig ist die Indikation für das offene Abdomen anzugeben. Über „Andere Indikation“ kann wieder ein Freitext-Feld geöffnet werden</vt:lpstr>
      <vt:lpstr>1. Welches Material hat Darmkontakt?  2. Wird Faszientraktion verwendet?  3. Wird Sog verwendet?</vt:lpstr>
      <vt:lpstr>1. Welches Material hat Darmkontakt?  2. Wird Faszientraktion verwendet?  3. Wird Sog verwendet?</vt:lpstr>
      <vt:lpstr>1. Welches Material hat Darmkontakt?  2. Wird Faszientraktion verwendet?  3. Wird Sog verwendet?</vt:lpstr>
      <vt:lpstr>5 Klassifikationen</vt:lpstr>
      <vt:lpstr>Die Fasziendehiszenz ist der maximale Abstand (cm) zwischen den Faszienrändern zum Zeitpunkt des Endes der offenen Abdominalbehandlung.</vt:lpstr>
      <vt:lpstr>Hier erfolgen detailierte Angaben zum Faszienverschluss</vt:lpstr>
      <vt:lpstr>Bei Klicken auf   kann eine Infobox geöffnet werden.</vt:lpstr>
      <vt:lpstr>Follow-up kann je nach Resource telefonisch, klinisch und mit/ohne Bildgebung erfolgen – pro Follow-up sind 9 Fragen zu beantworten. Die Daten können auch später eingetragen werden.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Open Abdomen Register  der EHS</dc:title>
  <dc:creator>Dr. Clemens Winkler (fasciotens GmbH)</dc:creator>
  <cp:lastModifiedBy>Sebastian Schaaf</cp:lastModifiedBy>
  <cp:revision>109</cp:revision>
  <dcterms:created xsi:type="dcterms:W3CDTF">2022-11-22T10:52:43Z</dcterms:created>
  <dcterms:modified xsi:type="dcterms:W3CDTF">2023-02-25T19:53:43Z</dcterms:modified>
</cp:coreProperties>
</file>